
<file path=[Content_Types].xml><?xml version="1.0" encoding="utf-8"?>
<Types xmlns="http://schemas.openxmlformats.org/package/2006/content-types">
  <Default Extension="xml" ContentType="application/xml"/>
  <Default Extension="wmf" ContentType="image/x-wmf"/>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7"/>
  </p:notesMasterIdLst>
  <p:sldIdLst>
    <p:sldId id="257" r:id="rId2"/>
    <p:sldId id="258" r:id="rId3"/>
    <p:sldId id="259" r:id="rId4"/>
    <p:sldId id="270" r:id="rId5"/>
    <p:sldId id="271" r:id="rId6"/>
    <p:sldId id="272" r:id="rId7"/>
    <p:sldId id="296" r:id="rId8"/>
    <p:sldId id="297" r:id="rId9"/>
    <p:sldId id="298" r:id="rId10"/>
    <p:sldId id="299" r:id="rId11"/>
    <p:sldId id="300" r:id="rId12"/>
    <p:sldId id="307" r:id="rId13"/>
    <p:sldId id="303" r:id="rId14"/>
    <p:sldId id="302" r:id="rId15"/>
    <p:sldId id="304" r:id="rId16"/>
    <p:sldId id="305" r:id="rId17"/>
    <p:sldId id="306" r:id="rId18"/>
    <p:sldId id="274" r:id="rId19"/>
    <p:sldId id="275" r:id="rId20"/>
    <p:sldId id="276" r:id="rId21"/>
    <p:sldId id="277" r:id="rId22"/>
    <p:sldId id="278" r:id="rId23"/>
    <p:sldId id="279" r:id="rId24"/>
    <p:sldId id="280" r:id="rId25"/>
    <p:sldId id="281" r:id="rId26"/>
    <p:sldId id="282" r:id="rId27"/>
    <p:sldId id="283" r:id="rId28"/>
    <p:sldId id="260" r:id="rId29"/>
    <p:sldId id="266" r:id="rId30"/>
    <p:sldId id="284" r:id="rId31"/>
    <p:sldId id="285" r:id="rId32"/>
    <p:sldId id="286" r:id="rId33"/>
    <p:sldId id="287" r:id="rId34"/>
    <p:sldId id="288" r:id="rId35"/>
    <p:sldId id="267" r:id="rId36"/>
    <p:sldId id="268" r:id="rId37"/>
    <p:sldId id="269" r:id="rId38"/>
    <p:sldId id="289" r:id="rId39"/>
    <p:sldId id="290" r:id="rId40"/>
    <p:sldId id="291" r:id="rId41"/>
    <p:sldId id="292" r:id="rId42"/>
    <p:sldId id="293" r:id="rId43"/>
    <p:sldId id="294" r:id="rId44"/>
    <p:sldId id="295" r:id="rId45"/>
    <p:sldId id="261" r:id="rId46"/>
    <p:sldId id="308" r:id="rId47"/>
    <p:sldId id="309" r:id="rId48"/>
    <p:sldId id="310" r:id="rId49"/>
    <p:sldId id="311" r:id="rId50"/>
    <p:sldId id="312" r:id="rId51"/>
    <p:sldId id="313" r:id="rId52"/>
    <p:sldId id="314" r:id="rId53"/>
    <p:sldId id="315" r:id="rId54"/>
    <p:sldId id="262" r:id="rId55"/>
    <p:sldId id="316" r:id="rId56"/>
    <p:sldId id="317" r:id="rId57"/>
    <p:sldId id="318" r:id="rId58"/>
    <p:sldId id="319" r:id="rId59"/>
    <p:sldId id="320" r:id="rId60"/>
    <p:sldId id="321" r:id="rId61"/>
    <p:sldId id="322" r:id="rId62"/>
    <p:sldId id="263" r:id="rId63"/>
    <p:sldId id="323" r:id="rId64"/>
    <p:sldId id="264" r:id="rId65"/>
    <p:sldId id="265" r:id="rId66"/>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47" d="100"/>
          <a:sy n="147" d="100"/>
        </p:scale>
        <p:origin x="-1024" y="-72"/>
      </p:cViewPr>
      <p:guideLst>
        <p:guide orient="horz" pos="2160"/>
        <p:guide pos="2880"/>
      </p:guideLst>
    </p:cSldViewPr>
  </p:slideViewPr>
  <p:notesTextViewPr>
    <p:cViewPr>
      <p:scale>
        <a:sx n="100" d="100"/>
        <a:sy n="100" d="100"/>
      </p:scale>
      <p:origin x="0" y="0"/>
    </p:cViewPr>
  </p:notesTextViewPr>
  <p:sorterViewPr>
    <p:cViewPr>
      <p:scale>
        <a:sx n="240" d="100"/>
        <a:sy n="240" d="100"/>
      </p:scale>
      <p:origin x="0" y="417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wmf"/><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wmf"/><Relationship Id="rId1" Type="http://schemas.openxmlformats.org/officeDocument/2006/relationships/image" Target="../media/image12.png"/><Relationship Id="rId2"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A9F097-3DEC-894C-A8FD-645B602885C3}" type="datetimeFigureOut">
              <a:rPr lang="es-ES" smtClean="0"/>
              <a:t>03/07/13</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A775BB-0C75-7049-A83B-B65C16E19274}" type="slidenum">
              <a:rPr lang="es-ES" smtClean="0"/>
              <a:t>‹Nr.›</a:t>
            </a:fld>
            <a:endParaRPr lang="es-ES"/>
          </a:p>
        </p:txBody>
      </p:sp>
    </p:spTree>
    <p:extLst>
      <p:ext uri="{BB962C8B-B14F-4D97-AF65-F5344CB8AC3E}">
        <p14:creationId xmlns:p14="http://schemas.microsoft.com/office/powerpoint/2010/main" val="29448770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596ACA1-B8FE-43BF-8EEA-FAC8348383B4}" type="slidenum">
              <a:rPr lang="nl-NL" smtClean="0">
                <a:solidFill>
                  <a:prstClr val="black"/>
                </a:solidFill>
                <a:latin typeface="Calibri"/>
              </a:rPr>
              <a:pPr/>
              <a:t>2</a:t>
            </a:fld>
            <a:endParaRPr lang="nl-NL" smtClean="0">
              <a:solidFill>
                <a:prstClr val="black"/>
              </a:solidFill>
              <a:latin typeface="Calibri"/>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BFF2518-2DAA-413E-A810-D36BD7B22511}" type="slidenum">
              <a:rPr lang="nl-NL">
                <a:solidFill>
                  <a:prstClr val="black"/>
                </a:solidFill>
              </a:rPr>
              <a:pPr/>
              <a:t>53</a:t>
            </a:fld>
            <a:endParaRPr lang="nl-NL">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596ACA1-B8FE-43BF-8EEA-FAC8348383B4}" type="slidenum">
              <a:rPr lang="nl-NL" smtClean="0">
                <a:solidFill>
                  <a:prstClr val="black"/>
                </a:solidFill>
                <a:latin typeface="Calibri"/>
              </a:rPr>
              <a:pPr/>
              <a:t>54</a:t>
            </a:fld>
            <a:endParaRPr lang="nl-NL" smtClean="0">
              <a:solidFill>
                <a:prstClr val="black"/>
              </a:solidFill>
              <a:latin typeface="Calibri"/>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D6FD821-F126-7B4F-A1A8-12AEC4437ED2}" type="slidenum">
              <a:rPr lang="en-GB" sz="1200">
                <a:latin typeface="Times New Roman" charset="0"/>
              </a:rPr>
              <a:pPr/>
              <a:t>61</a:t>
            </a:fld>
            <a:endParaRPr lang="en-GB" sz="1200">
              <a:latin typeface="Times New Roman" charset="0"/>
            </a:endParaRPr>
          </a:p>
        </p:txBody>
      </p:sp>
      <p:sp>
        <p:nvSpPr>
          <p:cNvPr id="78851" name="Rectangle 2"/>
          <p:cNvSpPr>
            <a:spLocks noGrp="1" noRot="1" noChangeAspect="1" noChangeArrowheads="1" noTextEdit="1"/>
          </p:cNvSpPr>
          <p:nvPr>
            <p:ph type="sldImg"/>
          </p:nvPr>
        </p:nvSpPr>
        <p:spPr>
          <a:ln cap="flat"/>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s-ES_tradnl">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596ACA1-B8FE-43BF-8EEA-FAC8348383B4}" type="slidenum">
              <a:rPr lang="nl-NL" smtClean="0">
                <a:solidFill>
                  <a:prstClr val="black"/>
                </a:solidFill>
                <a:latin typeface="Calibri"/>
              </a:rPr>
              <a:pPr/>
              <a:t>62</a:t>
            </a:fld>
            <a:endParaRPr lang="nl-NL" smtClean="0">
              <a:solidFill>
                <a:prstClr val="black"/>
              </a:solidFill>
              <a:latin typeface="Calibri"/>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596ACA1-B8FE-43BF-8EEA-FAC8348383B4}" type="slidenum">
              <a:rPr lang="nl-NL" smtClean="0">
                <a:solidFill>
                  <a:prstClr val="black"/>
                </a:solidFill>
                <a:latin typeface="Calibri"/>
              </a:rPr>
              <a:pPr/>
              <a:t>64</a:t>
            </a:fld>
            <a:endParaRPr lang="nl-NL" smtClean="0">
              <a:solidFill>
                <a:prstClr val="black"/>
              </a:solidFill>
              <a:latin typeface="Calibri"/>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596ACA1-B8FE-43BF-8EEA-FAC8348383B4}" type="slidenum">
              <a:rPr lang="nl-NL" smtClean="0">
                <a:solidFill>
                  <a:prstClr val="black"/>
                </a:solidFill>
                <a:latin typeface="Calibri"/>
              </a:rPr>
              <a:pPr/>
              <a:t>3</a:t>
            </a:fld>
            <a:endParaRPr lang="nl-NL" smtClean="0">
              <a:solidFill>
                <a:prstClr val="black"/>
              </a:solidFill>
              <a:latin typeface="Calibri"/>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A311A4-0651-46AD-A452-DC46A124B19E}" type="slidenum">
              <a:rPr lang="nl-NL">
                <a:solidFill>
                  <a:prstClr val="black"/>
                </a:solidFill>
              </a:rPr>
              <a:pPr/>
              <a:t>10</a:t>
            </a:fld>
            <a:endParaRPr lang="nl-NL">
              <a:solidFill>
                <a:prstClr val="black"/>
              </a:solidFill>
            </a:endParaRPr>
          </a:p>
        </p:txBody>
      </p:sp>
      <p:sp>
        <p:nvSpPr>
          <p:cNvPr id="2467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67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DBD13BBF-935E-4581-B294-4C8C7C5CCA7E}" type="slidenum">
              <a:rPr lang="en-GB" smtClean="0">
                <a:solidFill>
                  <a:srgbClr val="000000"/>
                </a:solidFill>
              </a:rPr>
              <a:pPr/>
              <a:t>14</a:t>
            </a:fld>
            <a:endParaRPr lang="en-GB" smtClean="0">
              <a:solidFill>
                <a:srgbClr val="000000"/>
              </a:solidFill>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55F00444-0BA0-4BF2-AF66-F15221852312}" type="slidenum">
              <a:rPr lang="en-GB" smtClean="0">
                <a:solidFill>
                  <a:srgbClr val="1F497D"/>
                </a:solidFill>
              </a:rPr>
              <a:pPr/>
              <a:t>17</a:t>
            </a:fld>
            <a:endParaRPr lang="en-GB" smtClean="0">
              <a:solidFill>
                <a:srgbClr val="1F497D"/>
              </a:solidFill>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596ACA1-B8FE-43BF-8EEA-FAC8348383B4}" type="slidenum">
              <a:rPr lang="nl-NL" smtClean="0">
                <a:solidFill>
                  <a:prstClr val="black"/>
                </a:solidFill>
                <a:latin typeface="Calibri"/>
              </a:rPr>
              <a:pPr/>
              <a:t>28</a:t>
            </a:fld>
            <a:endParaRPr lang="nl-NL" smtClean="0">
              <a:solidFill>
                <a:prstClr val="black"/>
              </a:solidFill>
              <a:latin typeface="Calibri"/>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BFF2518-2DAA-413E-A810-D36BD7B22511}" type="slidenum">
              <a:rPr lang="nl-NL">
                <a:solidFill>
                  <a:prstClr val="black"/>
                </a:solidFill>
              </a:rPr>
              <a:pPr/>
              <a:t>41</a:t>
            </a:fld>
            <a:endParaRPr lang="nl-NL">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596ACA1-B8FE-43BF-8EEA-FAC8348383B4}" type="slidenum">
              <a:rPr lang="nl-NL" smtClean="0">
                <a:solidFill>
                  <a:prstClr val="black"/>
                </a:solidFill>
                <a:latin typeface="Calibri"/>
              </a:rPr>
              <a:pPr/>
              <a:t>45</a:t>
            </a:fld>
            <a:endParaRPr lang="nl-NL" smtClean="0">
              <a:solidFill>
                <a:prstClr val="black"/>
              </a:solidFill>
              <a:latin typeface="Calibri"/>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91CD78-0FFD-42AB-BE58-1F5DF8BCB7CA}" type="slidenum">
              <a:rPr lang="nl-NL"/>
              <a:pPr/>
              <a:t>50</a:t>
            </a:fld>
            <a:endParaRPr lang="nl-NL"/>
          </a:p>
        </p:txBody>
      </p:sp>
      <p:sp>
        <p:nvSpPr>
          <p:cNvPr id="2816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16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4" descr="B"/>
          <p:cNvPicPr>
            <a:picLocks noChangeAspect="1" noChangeArrowheads="1"/>
          </p:cNvPicPr>
          <p:nvPr/>
        </p:nvPicPr>
        <p:blipFill>
          <a:blip r:embed="rId2" cstate="print"/>
          <a:srcRect/>
          <a:stretch>
            <a:fillRect/>
          </a:stretch>
        </p:blipFill>
        <p:spPr bwMode="auto">
          <a:xfrm>
            <a:off x="0" y="6515100"/>
            <a:ext cx="9144000" cy="152400"/>
          </a:xfrm>
          <a:prstGeom prst="rect">
            <a:avLst/>
          </a:prstGeom>
          <a:noFill/>
          <a:ln w="9525">
            <a:noFill/>
            <a:miter lim="800000"/>
            <a:headEnd/>
            <a:tailEnd/>
          </a:ln>
        </p:spPr>
      </p:pic>
      <p:sp>
        <p:nvSpPr>
          <p:cNvPr id="410626" name="Rectangle 2"/>
          <p:cNvSpPr>
            <a:spLocks noGrp="1" noChangeArrowheads="1"/>
          </p:cNvSpPr>
          <p:nvPr>
            <p:ph type="ctrTitle"/>
          </p:nvPr>
        </p:nvSpPr>
        <p:spPr>
          <a:xfrm>
            <a:off x="685800" y="1801813"/>
            <a:ext cx="7772400" cy="1143000"/>
          </a:xfrm>
        </p:spPr>
        <p:txBody>
          <a:bodyPr/>
          <a:lstStyle>
            <a:lvl1pPr>
              <a:defRPr/>
            </a:lvl1pPr>
          </a:lstStyle>
          <a:p>
            <a:r>
              <a:rPr lang="en-US"/>
              <a:t>Haga clic para cambiar el estilo de título	</a:t>
            </a:r>
          </a:p>
        </p:txBody>
      </p:sp>
      <p:sp>
        <p:nvSpPr>
          <p:cNvPr id="410627" name="Rectangle 3"/>
          <p:cNvSpPr>
            <a:spLocks noGrp="1" noChangeArrowheads="1"/>
          </p:cNvSpPr>
          <p:nvPr>
            <p:ph type="subTitle" idx="1"/>
          </p:nvPr>
        </p:nvSpPr>
        <p:spPr>
          <a:xfrm>
            <a:off x="1362075" y="3473450"/>
            <a:ext cx="6400800" cy="1752600"/>
          </a:xfrm>
        </p:spPr>
        <p:txBody>
          <a:bodyPr/>
          <a:lstStyle>
            <a:lvl1pPr marL="0" indent="0" algn="ctr">
              <a:buFont typeface="Times" pitchFamily="18" charset="0"/>
              <a:buNone/>
              <a:defRPr/>
            </a:lvl1pPr>
          </a:lstStyle>
          <a:p>
            <a:r>
              <a:rPr lang="en-US"/>
              <a:t>Haga clic para modificar el estilo de subtítulo del patrón</a:t>
            </a:r>
          </a:p>
        </p:txBody>
      </p:sp>
    </p:spTree>
    <p:extLst>
      <p:ext uri="{BB962C8B-B14F-4D97-AF65-F5344CB8AC3E}">
        <p14:creationId xmlns:p14="http://schemas.microsoft.com/office/powerpoint/2010/main" val="3570925406"/>
      </p:ext>
    </p:extLst>
  </p:cSld>
  <p:clrMapOvr>
    <a:masterClrMapping/>
  </p:clrMapOvr>
  <p:transition xmlns:p14="http://schemas.microsoft.com/office/powerpoint/2010/main">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extLst>
      <p:ext uri="{BB962C8B-B14F-4D97-AF65-F5344CB8AC3E}">
        <p14:creationId xmlns:p14="http://schemas.microsoft.com/office/powerpoint/2010/main" val="1436375967"/>
      </p:ext>
    </p:extLst>
  </p:cSld>
  <p:clrMapOvr>
    <a:masterClrMapping/>
  </p:clrMapOvr>
  <p:transition xmlns:p14="http://schemas.microsoft.com/office/powerpoint/2010/main">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05575" y="268288"/>
            <a:ext cx="1947863" cy="607695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61988" y="268288"/>
            <a:ext cx="5691187" cy="60769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extLst>
      <p:ext uri="{BB962C8B-B14F-4D97-AF65-F5344CB8AC3E}">
        <p14:creationId xmlns:p14="http://schemas.microsoft.com/office/powerpoint/2010/main" val="1481930044"/>
      </p:ext>
    </p:extLst>
  </p:cSld>
  <p:clrMapOvr>
    <a:masterClrMapping/>
  </p:clrMapOvr>
  <p:transition xmlns:p14="http://schemas.microsoft.com/office/powerpoint/2010/mai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extLst>
      <p:ext uri="{BB962C8B-B14F-4D97-AF65-F5344CB8AC3E}">
        <p14:creationId xmlns:p14="http://schemas.microsoft.com/office/powerpoint/2010/main" val="3051624041"/>
      </p:ext>
    </p:extLst>
  </p:cSld>
  <p:clrMapOvr>
    <a:masterClrMapping/>
  </p:clrMapOvr>
  <p:transition xmlns:p14="http://schemas.microsoft.com/office/powerpoint/2010/main">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98379074"/>
      </p:ext>
    </p:extLst>
  </p:cSld>
  <p:clrMapOvr>
    <a:masterClrMapping/>
  </p:clrMapOvr>
  <p:transition xmlns:p14="http://schemas.microsoft.com/office/powerpoint/2010/mai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61988" y="1536700"/>
            <a:ext cx="3810000" cy="480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24388" y="1536700"/>
            <a:ext cx="3810000" cy="480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extLst>
      <p:ext uri="{BB962C8B-B14F-4D97-AF65-F5344CB8AC3E}">
        <p14:creationId xmlns:p14="http://schemas.microsoft.com/office/powerpoint/2010/main" val="3368881840"/>
      </p:ext>
    </p:extLst>
  </p:cSld>
  <p:clrMapOvr>
    <a:masterClrMapping/>
  </p:clrMapOvr>
  <p:transition xmlns:p14="http://schemas.microsoft.com/office/powerpoint/2010/main">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extLst>
      <p:ext uri="{BB962C8B-B14F-4D97-AF65-F5344CB8AC3E}">
        <p14:creationId xmlns:p14="http://schemas.microsoft.com/office/powerpoint/2010/main" val="1507348574"/>
      </p:ext>
    </p:extLst>
  </p:cSld>
  <p:clrMapOvr>
    <a:masterClrMapping/>
  </p:clrMapOvr>
  <p:transition xmlns:p14="http://schemas.microsoft.com/office/powerpoint/2010/main">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Tree>
    <p:extLst>
      <p:ext uri="{BB962C8B-B14F-4D97-AF65-F5344CB8AC3E}">
        <p14:creationId xmlns:p14="http://schemas.microsoft.com/office/powerpoint/2010/main" val="1767242358"/>
      </p:ext>
    </p:extLst>
  </p:cSld>
  <p:clrMapOvr>
    <a:masterClrMapping/>
  </p:clrMapOvr>
  <p:transition xmlns:p14="http://schemas.microsoft.com/office/powerpoint/2010/main">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1906534"/>
      </p:ext>
    </p:extLst>
  </p:cSld>
  <p:clrMapOvr>
    <a:masterClrMapping/>
  </p:clrMapOvr>
  <p:transition xmlns:p14="http://schemas.microsoft.com/office/powerpoint/2010/main">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013184528"/>
      </p:ext>
    </p:extLst>
  </p:cSld>
  <p:clrMapOvr>
    <a:masterClrMapping/>
  </p:clrMapOvr>
  <p:transition xmlns:p14="http://schemas.microsoft.com/office/powerpoint/2010/main">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173085956"/>
      </p:ext>
    </p:extLst>
  </p:cSld>
  <p:clrMapOvr>
    <a:masterClrMapping/>
  </p:clrMapOvr>
  <p:transition xmlns:p14="http://schemas.microsoft.com/office/powerpoint/2010/main">
    <p:cover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1038" y="268288"/>
            <a:ext cx="7772400" cy="957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11267" name="Rectangle 3"/>
          <p:cNvSpPr>
            <a:spLocks noGrp="1" noChangeArrowheads="1"/>
          </p:cNvSpPr>
          <p:nvPr>
            <p:ph type="body" idx="1"/>
          </p:nvPr>
        </p:nvSpPr>
        <p:spPr bwMode="auto">
          <a:xfrm>
            <a:off x="661988" y="1536700"/>
            <a:ext cx="7772400" cy="4808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pic>
        <p:nvPicPr>
          <p:cNvPr id="11268" name="Picture 4" descr="B"/>
          <p:cNvPicPr>
            <a:picLocks noChangeAspect="1" noChangeArrowheads="1"/>
          </p:cNvPicPr>
          <p:nvPr/>
        </p:nvPicPr>
        <p:blipFill>
          <a:blip r:embed="rId13" cstate="print"/>
          <a:srcRect/>
          <a:stretch>
            <a:fillRect/>
          </a:stretch>
        </p:blipFill>
        <p:spPr bwMode="auto">
          <a:xfrm>
            <a:off x="0" y="6515100"/>
            <a:ext cx="9144000" cy="152400"/>
          </a:xfrm>
          <a:prstGeom prst="rect">
            <a:avLst/>
          </a:prstGeom>
          <a:noFill/>
          <a:ln w="9525">
            <a:noFill/>
            <a:miter lim="800000"/>
            <a:headEnd/>
            <a:tailEnd/>
          </a:ln>
        </p:spPr>
      </p:pic>
    </p:spTree>
    <p:extLst>
      <p:ext uri="{BB962C8B-B14F-4D97-AF65-F5344CB8AC3E}">
        <p14:creationId xmlns:p14="http://schemas.microsoft.com/office/powerpoint/2010/main" val="3230356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cover dir="r"/>
  </p:transition>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pitchFamily="34" charset="0"/>
        </a:defRPr>
      </a:lvl2pPr>
      <a:lvl3pPr algn="ctr" rtl="0" eaLnBrk="0" fontAlgn="base" hangingPunct="0">
        <a:spcBef>
          <a:spcPct val="0"/>
        </a:spcBef>
        <a:spcAft>
          <a:spcPct val="0"/>
        </a:spcAft>
        <a:defRPr sz="3600" b="1">
          <a:solidFill>
            <a:schemeClr val="bg1"/>
          </a:solidFill>
          <a:latin typeface="Arial" pitchFamily="34" charset="0"/>
        </a:defRPr>
      </a:lvl3pPr>
      <a:lvl4pPr algn="ctr" rtl="0" eaLnBrk="0" fontAlgn="base" hangingPunct="0">
        <a:spcBef>
          <a:spcPct val="0"/>
        </a:spcBef>
        <a:spcAft>
          <a:spcPct val="0"/>
        </a:spcAft>
        <a:defRPr sz="3600" b="1">
          <a:solidFill>
            <a:schemeClr val="bg1"/>
          </a:solidFill>
          <a:latin typeface="Arial" pitchFamily="34" charset="0"/>
        </a:defRPr>
      </a:lvl4pPr>
      <a:lvl5pPr algn="ctr" rtl="0" eaLnBrk="0" fontAlgn="base" hangingPunct="0">
        <a:spcBef>
          <a:spcPct val="0"/>
        </a:spcBef>
        <a:spcAft>
          <a:spcPct val="0"/>
        </a:spcAft>
        <a:defRPr sz="3600" b="1">
          <a:solidFill>
            <a:schemeClr val="bg1"/>
          </a:solidFill>
          <a:latin typeface="Arial" pitchFamily="34" charset="0"/>
        </a:defRPr>
      </a:lvl5pPr>
      <a:lvl6pPr marL="457200" algn="ctr" rtl="0" eaLnBrk="0" fontAlgn="base" hangingPunct="0">
        <a:spcBef>
          <a:spcPct val="0"/>
        </a:spcBef>
        <a:spcAft>
          <a:spcPct val="0"/>
        </a:spcAft>
        <a:defRPr sz="3600" b="1">
          <a:solidFill>
            <a:schemeClr val="bg1"/>
          </a:solidFill>
          <a:latin typeface="Arial" pitchFamily="34" charset="0"/>
        </a:defRPr>
      </a:lvl6pPr>
      <a:lvl7pPr marL="914400" algn="ctr" rtl="0" eaLnBrk="0" fontAlgn="base" hangingPunct="0">
        <a:spcBef>
          <a:spcPct val="0"/>
        </a:spcBef>
        <a:spcAft>
          <a:spcPct val="0"/>
        </a:spcAft>
        <a:defRPr sz="3600" b="1">
          <a:solidFill>
            <a:schemeClr val="bg1"/>
          </a:solidFill>
          <a:latin typeface="Arial" pitchFamily="34" charset="0"/>
        </a:defRPr>
      </a:lvl7pPr>
      <a:lvl8pPr marL="1371600" algn="ctr" rtl="0" eaLnBrk="0" fontAlgn="base" hangingPunct="0">
        <a:spcBef>
          <a:spcPct val="0"/>
        </a:spcBef>
        <a:spcAft>
          <a:spcPct val="0"/>
        </a:spcAft>
        <a:defRPr sz="3600" b="1">
          <a:solidFill>
            <a:schemeClr val="bg1"/>
          </a:solidFill>
          <a:latin typeface="Arial" pitchFamily="34" charset="0"/>
        </a:defRPr>
      </a:lvl8pPr>
      <a:lvl9pPr marL="1828800" algn="ctr" rtl="0" eaLnBrk="0" fontAlgn="base" hangingPunct="0">
        <a:spcBef>
          <a:spcPct val="0"/>
        </a:spcBef>
        <a:spcAft>
          <a:spcPct val="0"/>
        </a:spcAft>
        <a:defRPr sz="3600" b="1">
          <a:solidFill>
            <a:schemeClr val="bg1"/>
          </a:solidFill>
          <a:latin typeface="Arial" pitchFamily="34" charset="0"/>
        </a:defRPr>
      </a:lvl9pPr>
    </p:titleStyle>
    <p:bodyStyle>
      <a:lvl1pPr marL="342900" indent="-342900" algn="l" rtl="0" eaLnBrk="0" fontAlgn="base" hangingPunct="0">
        <a:spcBef>
          <a:spcPct val="20000"/>
        </a:spcBef>
        <a:spcAft>
          <a:spcPct val="0"/>
        </a:spcAft>
        <a:buFont typeface="Times" pitchFamily="18" charset="0"/>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Font typeface="Times" pitchFamily="18" charset="0"/>
        <a:buChar char="•"/>
        <a:defRPr sz="2000" b="1">
          <a:solidFill>
            <a:schemeClr val="bg1"/>
          </a:solidFill>
          <a:latin typeface="+mn-lt"/>
        </a:defRPr>
      </a:lvl2pPr>
      <a:lvl3pPr marL="1143000" indent="-228600" algn="l" rtl="0" eaLnBrk="0" fontAlgn="base" hangingPunct="0">
        <a:spcBef>
          <a:spcPct val="20000"/>
        </a:spcBef>
        <a:spcAft>
          <a:spcPct val="0"/>
        </a:spcAft>
        <a:buFont typeface="Times" pitchFamily="18" charset="0"/>
        <a:buChar char="•"/>
        <a:defRPr sz="2000" b="1">
          <a:solidFill>
            <a:srgbClr val="FFFF00"/>
          </a:solidFill>
          <a:latin typeface="+mn-lt"/>
        </a:defRPr>
      </a:lvl3pPr>
      <a:lvl4pPr marL="1600200" indent="-228600" algn="l" rtl="0" eaLnBrk="0" fontAlgn="base" hangingPunct="0">
        <a:spcBef>
          <a:spcPct val="20000"/>
        </a:spcBef>
        <a:spcAft>
          <a:spcPct val="0"/>
        </a:spcAft>
        <a:buFont typeface="Times" pitchFamily="18" charset="0"/>
        <a:buChar char="•"/>
        <a:defRPr sz="2000">
          <a:solidFill>
            <a:schemeClr val="bg1"/>
          </a:solidFill>
          <a:latin typeface="+mn-lt"/>
        </a:defRPr>
      </a:lvl4pPr>
      <a:lvl5pPr marL="2057400" indent="-228600" algn="l" rtl="0" eaLnBrk="0" fontAlgn="base" hangingPunct="0">
        <a:spcBef>
          <a:spcPct val="20000"/>
        </a:spcBef>
        <a:spcAft>
          <a:spcPct val="0"/>
        </a:spcAft>
        <a:buFont typeface="Times" pitchFamily="18" charset="0"/>
        <a:buChar char="•"/>
        <a:defRPr sz="2000">
          <a:solidFill>
            <a:srgbClr val="FFFF00"/>
          </a:solidFill>
          <a:latin typeface="+mn-lt"/>
        </a:defRPr>
      </a:lvl5pPr>
      <a:lvl6pPr marL="2514600" indent="-228600" algn="l" rtl="0" eaLnBrk="0" fontAlgn="base" hangingPunct="0">
        <a:spcBef>
          <a:spcPct val="20000"/>
        </a:spcBef>
        <a:spcAft>
          <a:spcPct val="0"/>
        </a:spcAft>
        <a:buFont typeface="Times" pitchFamily="18" charset="0"/>
        <a:buChar char="•"/>
        <a:defRPr>
          <a:solidFill>
            <a:srgbClr val="FFFF00"/>
          </a:solidFill>
          <a:latin typeface="+mn-lt"/>
        </a:defRPr>
      </a:lvl6pPr>
      <a:lvl7pPr marL="2971800" indent="-228600" algn="l" rtl="0" eaLnBrk="0" fontAlgn="base" hangingPunct="0">
        <a:spcBef>
          <a:spcPct val="20000"/>
        </a:spcBef>
        <a:spcAft>
          <a:spcPct val="0"/>
        </a:spcAft>
        <a:buFont typeface="Times" pitchFamily="18" charset="0"/>
        <a:buChar char="•"/>
        <a:defRPr>
          <a:solidFill>
            <a:srgbClr val="FFFF00"/>
          </a:solidFill>
          <a:latin typeface="+mn-lt"/>
        </a:defRPr>
      </a:lvl7pPr>
      <a:lvl8pPr marL="3429000" indent="-228600" algn="l" rtl="0" eaLnBrk="0" fontAlgn="base" hangingPunct="0">
        <a:spcBef>
          <a:spcPct val="20000"/>
        </a:spcBef>
        <a:spcAft>
          <a:spcPct val="0"/>
        </a:spcAft>
        <a:buFont typeface="Times" pitchFamily="18" charset="0"/>
        <a:buChar char="•"/>
        <a:defRPr>
          <a:solidFill>
            <a:srgbClr val="FFFF00"/>
          </a:solidFill>
          <a:latin typeface="+mn-lt"/>
        </a:defRPr>
      </a:lvl8pPr>
      <a:lvl9pPr marL="3886200" indent="-228600" algn="l" rtl="0" eaLnBrk="0" fontAlgn="base" hangingPunct="0">
        <a:spcBef>
          <a:spcPct val="20000"/>
        </a:spcBef>
        <a:spcAft>
          <a:spcPct val="0"/>
        </a:spcAft>
        <a:buFont typeface="Times" pitchFamily="18" charset="0"/>
        <a:buChar char="•"/>
        <a:defRPr>
          <a:solidFill>
            <a:srgbClr val="FFFF00"/>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0.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Documento_de_Microsoft_Word_97_-_20041.doc"/><Relationship Id="rId4" Type="http://schemas.openxmlformats.org/officeDocument/2006/relationships/image" Target="../media/image11.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1" Type="http://schemas.openxmlformats.org/officeDocument/2006/relationships/oleObject" Target="../embeddings/Documento_de_Microsoft_Word_97_-_20044.doc"/><Relationship Id="rId12" Type="http://schemas.openxmlformats.org/officeDocument/2006/relationships/image" Target="../media/image16.png"/><Relationship Id="rId13" Type="http://schemas.openxmlformats.org/officeDocument/2006/relationships/oleObject" Target="../embeddings/Documento_de_Microsoft_Word_97_-_20045.doc"/><Relationship Id="rId14" Type="http://schemas.openxmlformats.org/officeDocument/2006/relationships/image" Target="../media/image17.png"/><Relationship Id="rId15" Type="http://schemas.openxmlformats.org/officeDocument/2006/relationships/oleObject" Target="../embeddings/oleObject4.bin"/><Relationship Id="rId16" Type="http://schemas.openxmlformats.org/officeDocument/2006/relationships/image" Target="../media/image18.wmf"/><Relationship Id="rId1" Type="http://schemas.openxmlformats.org/officeDocument/2006/relationships/vmlDrawing" Target="../drawings/vmlDrawing3.vml"/><Relationship Id="rId2" Type="http://schemas.openxmlformats.org/officeDocument/2006/relationships/slideLayout" Target="../slideLayouts/slideLayout7.xml"/><Relationship Id="rId3" Type="http://schemas.openxmlformats.org/officeDocument/2006/relationships/oleObject" Target="../embeddings/Documento_de_Microsoft_Word_97_-_20042.doc"/><Relationship Id="rId4" Type="http://schemas.openxmlformats.org/officeDocument/2006/relationships/image" Target="../media/image12.png"/><Relationship Id="rId5" Type="http://schemas.openxmlformats.org/officeDocument/2006/relationships/oleObject" Target="../embeddings/Documento_de_Microsoft_Word_97_-_20043.doc"/><Relationship Id="rId6" Type="http://schemas.openxmlformats.org/officeDocument/2006/relationships/image" Target="../media/image13.png"/><Relationship Id="rId7" Type="http://schemas.openxmlformats.org/officeDocument/2006/relationships/oleObject" Target="../embeddings/oleObject2.bin"/><Relationship Id="rId8" Type="http://schemas.openxmlformats.org/officeDocument/2006/relationships/image" Target="../media/image14.emf"/><Relationship Id="rId9" Type="http://schemas.openxmlformats.org/officeDocument/2006/relationships/oleObject" Target="../embeddings/oleObject3.bin"/><Relationship Id="rId10" Type="http://schemas.openxmlformats.org/officeDocument/2006/relationships/image" Target="../media/image15.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wmf"/><Relationship Id="rId3" Type="http://schemas.openxmlformats.org/officeDocument/2006/relationships/image" Target="../media/image2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8.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3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7.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228600"/>
            <a:ext cx="9144000" cy="5165725"/>
          </a:xfrm>
          <a:prstGeom prst="rect">
            <a:avLst/>
          </a:prstGeom>
        </p:spPr>
        <p:txBody>
          <a:bodyPr/>
          <a:lstStyle/>
          <a:p>
            <a:pPr algn="ctr" defTabSz="914400" eaLnBrk="0" fontAlgn="base" hangingPunct="0">
              <a:spcBef>
                <a:spcPct val="0"/>
              </a:spcBef>
              <a:spcAft>
                <a:spcPct val="0"/>
              </a:spcAft>
              <a:buFont typeface="Times" pitchFamily="18" charset="0"/>
              <a:buNone/>
              <a:defRPr/>
            </a:pPr>
            <a:r>
              <a:rPr lang="es-ES_tradnl" sz="6600" b="1" kern="0" dirty="0">
                <a:solidFill>
                  <a:srgbClr val="FFFF00"/>
                </a:solidFill>
                <a:latin typeface="Arial"/>
              </a:rPr>
              <a:t>Cambio climático. Concepto e impactos globales</a:t>
            </a:r>
            <a:endParaRPr lang="es-ES_tradnl" sz="4000" b="1" kern="0" dirty="0">
              <a:solidFill>
                <a:srgbClr val="FFFF00"/>
              </a:solidFill>
              <a:latin typeface="Arial"/>
            </a:endParaRPr>
          </a:p>
          <a:p>
            <a:pPr algn="ctr" defTabSz="914400" eaLnBrk="0" fontAlgn="base" hangingPunct="0">
              <a:spcBef>
                <a:spcPct val="0"/>
              </a:spcBef>
              <a:spcAft>
                <a:spcPct val="0"/>
              </a:spcAft>
              <a:defRPr/>
            </a:pPr>
            <a:endParaRPr lang="es-ES_tradnl" sz="3200" b="1" dirty="0" smtClean="0">
              <a:solidFill>
                <a:srgbClr val="FFFFFF"/>
              </a:solidFill>
              <a:latin typeface="Arial"/>
            </a:endParaRPr>
          </a:p>
          <a:p>
            <a:pPr algn="ctr" defTabSz="914400" eaLnBrk="0" fontAlgn="base" hangingPunct="0">
              <a:spcBef>
                <a:spcPct val="0"/>
              </a:spcBef>
              <a:spcAft>
                <a:spcPct val="0"/>
              </a:spcAft>
              <a:defRPr/>
            </a:pPr>
            <a:r>
              <a:rPr lang="es-ES_tradnl" sz="3200" b="1" dirty="0" err="1" smtClean="0">
                <a:solidFill>
                  <a:srgbClr val="FFFFFF"/>
                </a:solidFill>
                <a:latin typeface="Arial"/>
              </a:rPr>
              <a:t>Predicció</a:t>
            </a:r>
            <a:r>
              <a:rPr lang="es-ES_tradnl" sz="3200" b="1" dirty="0" smtClean="0">
                <a:solidFill>
                  <a:srgbClr val="FFFFFF"/>
                </a:solidFill>
                <a:latin typeface="Arial"/>
              </a:rPr>
              <a:t> </a:t>
            </a:r>
            <a:r>
              <a:rPr lang="es-ES_tradnl" sz="3200" b="1" dirty="0">
                <a:solidFill>
                  <a:srgbClr val="FFFFFF"/>
                </a:solidFill>
                <a:latin typeface="Arial"/>
              </a:rPr>
              <a:t>del </a:t>
            </a:r>
            <a:r>
              <a:rPr lang="es-ES_tradnl" sz="3200" b="1" dirty="0" err="1">
                <a:solidFill>
                  <a:srgbClr val="FFFFFF"/>
                </a:solidFill>
                <a:latin typeface="Arial"/>
              </a:rPr>
              <a:t>temps</a:t>
            </a:r>
            <a:r>
              <a:rPr lang="es-ES_tradnl" sz="3200" b="1" dirty="0">
                <a:solidFill>
                  <a:srgbClr val="FFFFFF"/>
                </a:solidFill>
                <a:latin typeface="Arial"/>
              </a:rPr>
              <a:t> i el clima: </a:t>
            </a:r>
            <a:r>
              <a:rPr lang="es-ES_tradnl" sz="3200" b="1" dirty="0" err="1">
                <a:solidFill>
                  <a:srgbClr val="FFFFFF"/>
                </a:solidFill>
                <a:latin typeface="Arial"/>
              </a:rPr>
              <a:t>mètodes</a:t>
            </a:r>
            <a:r>
              <a:rPr lang="es-ES_tradnl" sz="3200" b="1" dirty="0">
                <a:solidFill>
                  <a:srgbClr val="FFFFFF"/>
                </a:solidFill>
                <a:latin typeface="Arial"/>
              </a:rPr>
              <a:t> </a:t>
            </a:r>
            <a:r>
              <a:rPr lang="es-ES_tradnl" sz="3200" b="1" dirty="0" err="1">
                <a:solidFill>
                  <a:srgbClr val="FFFFFF"/>
                </a:solidFill>
                <a:latin typeface="Arial"/>
              </a:rPr>
              <a:t>actuals</a:t>
            </a:r>
            <a:endParaRPr lang="es-ES_tradnl" sz="3200" b="1" dirty="0">
              <a:solidFill>
                <a:srgbClr val="FFFFFF"/>
              </a:solidFill>
              <a:latin typeface="Arial"/>
            </a:endParaRPr>
          </a:p>
          <a:p>
            <a:pPr algn="ctr" defTabSz="914400" eaLnBrk="0" fontAlgn="base" hangingPunct="0">
              <a:spcBef>
                <a:spcPct val="0"/>
              </a:spcBef>
              <a:spcAft>
                <a:spcPct val="0"/>
              </a:spcAft>
              <a:defRPr/>
            </a:pPr>
            <a:endParaRPr lang="es-ES_tradnl" sz="2400" b="1" kern="0" dirty="0">
              <a:solidFill>
                <a:srgbClr val="FFFFFF"/>
              </a:solidFill>
              <a:latin typeface="Arial"/>
            </a:endParaRPr>
          </a:p>
          <a:p>
            <a:pPr algn="ctr" defTabSz="914400" eaLnBrk="0" fontAlgn="base" hangingPunct="0">
              <a:spcBef>
                <a:spcPct val="0"/>
              </a:spcBef>
              <a:spcAft>
                <a:spcPct val="0"/>
              </a:spcAft>
              <a:defRPr/>
            </a:pPr>
            <a:r>
              <a:rPr lang="es-ES_tradnl" sz="2400" b="1" kern="0" dirty="0" err="1">
                <a:solidFill>
                  <a:srgbClr val="FFFFFF"/>
                </a:solidFill>
                <a:latin typeface="Arial"/>
              </a:rPr>
              <a:t>Universitat</a:t>
            </a:r>
            <a:r>
              <a:rPr lang="es-ES_tradnl" sz="2400" b="1" kern="0" dirty="0">
                <a:solidFill>
                  <a:srgbClr val="FFFFFF"/>
                </a:solidFill>
                <a:latin typeface="Arial"/>
              </a:rPr>
              <a:t> </a:t>
            </a:r>
            <a:r>
              <a:rPr lang="es-ES_tradnl" sz="2400" b="1" kern="0" dirty="0" err="1">
                <a:solidFill>
                  <a:srgbClr val="FFFFFF"/>
                </a:solidFill>
                <a:latin typeface="Arial"/>
              </a:rPr>
              <a:t>d’Estiu</a:t>
            </a:r>
            <a:r>
              <a:rPr lang="es-ES_tradnl" sz="2400" b="1" kern="0" dirty="0">
                <a:solidFill>
                  <a:srgbClr val="FFFFFF"/>
                </a:solidFill>
                <a:latin typeface="Arial"/>
              </a:rPr>
              <a:t> 2013. Palma,  </a:t>
            </a:r>
            <a:r>
              <a:rPr lang="es-ES_tradnl" sz="2400" b="1" kern="0" dirty="0" smtClean="0">
                <a:solidFill>
                  <a:srgbClr val="FFFFFF"/>
                </a:solidFill>
                <a:latin typeface="Arial"/>
              </a:rPr>
              <a:t>8 </a:t>
            </a:r>
            <a:r>
              <a:rPr lang="es-ES_tradnl" sz="2400" b="1" kern="0" dirty="0">
                <a:solidFill>
                  <a:srgbClr val="FFFFFF"/>
                </a:solidFill>
                <a:latin typeface="Arial"/>
              </a:rPr>
              <a:t>de </a:t>
            </a:r>
            <a:r>
              <a:rPr lang="es-ES_tradnl" sz="2400" b="1" kern="0" dirty="0" err="1">
                <a:solidFill>
                  <a:srgbClr val="FFFFFF"/>
                </a:solidFill>
                <a:latin typeface="Arial"/>
              </a:rPr>
              <a:t>Juliol</a:t>
            </a:r>
            <a:r>
              <a:rPr lang="es-ES_tradnl" sz="2400" b="1" kern="0" dirty="0">
                <a:solidFill>
                  <a:srgbClr val="FFFFFF"/>
                </a:solidFill>
                <a:latin typeface="Arial"/>
              </a:rPr>
              <a:t> de 2013</a:t>
            </a:r>
          </a:p>
        </p:txBody>
      </p:sp>
      <p:grpSp>
        <p:nvGrpSpPr>
          <p:cNvPr id="2" name="Group 11"/>
          <p:cNvGrpSpPr>
            <a:grpSpLocks/>
          </p:cNvGrpSpPr>
          <p:nvPr/>
        </p:nvGrpSpPr>
        <p:grpSpPr bwMode="auto">
          <a:xfrm>
            <a:off x="4965700" y="5522913"/>
            <a:ext cx="4189412" cy="954087"/>
            <a:chOff x="3121" y="3285"/>
            <a:chExt cx="2639" cy="601"/>
          </a:xfrm>
        </p:grpSpPr>
        <p:sp>
          <p:nvSpPr>
            <p:cNvPr id="13316" name="Text Box 7"/>
            <p:cNvSpPr txBox="1">
              <a:spLocks noChangeArrowheads="1"/>
            </p:cNvSpPr>
            <p:nvPr/>
          </p:nvSpPr>
          <p:spPr bwMode="auto">
            <a:xfrm>
              <a:off x="3128" y="3285"/>
              <a:ext cx="2632" cy="582"/>
            </a:xfrm>
            <a:prstGeom prst="rect">
              <a:avLst/>
            </a:prstGeom>
            <a:solidFill>
              <a:schemeClr val="bg1"/>
            </a:solidFill>
            <a:ln w="9525" algn="ctr">
              <a:noFill/>
              <a:miter lim="800000"/>
              <a:headEnd/>
              <a:tailEnd/>
            </a:ln>
          </p:spPr>
          <p:txBody>
            <a:bodyPr>
              <a:spAutoFit/>
            </a:bodyPr>
            <a:lstStyle/>
            <a:p>
              <a:pPr marL="342900" indent="-342900" defTabSz="914400" eaLnBrk="0" fontAlgn="base" hangingPunct="0">
                <a:spcBef>
                  <a:spcPct val="50000"/>
                </a:spcBef>
                <a:spcAft>
                  <a:spcPct val="0"/>
                </a:spcAft>
                <a:buFont typeface="Times" pitchFamily="18" charset="0"/>
                <a:buNone/>
              </a:pPr>
              <a:r>
                <a:rPr lang="es-ES_tradnl" sz="2000" dirty="0">
                  <a:solidFill>
                    <a:srgbClr val="000000"/>
                  </a:solidFill>
                  <a:latin typeface="Arial"/>
                </a:rPr>
                <a:t>		Sergio Alonso </a:t>
              </a:r>
              <a:r>
                <a:rPr lang="es-ES_tradnl" sz="2000" dirty="0" err="1">
                  <a:solidFill>
                    <a:srgbClr val="000000"/>
                  </a:solidFill>
                  <a:latin typeface="Arial"/>
                </a:rPr>
                <a:t>Oroza</a:t>
              </a:r>
              <a:endParaRPr lang="es-ES_tradnl" sz="2000" dirty="0">
                <a:solidFill>
                  <a:srgbClr val="000000"/>
                </a:solidFill>
                <a:latin typeface="Arial"/>
              </a:endParaRPr>
            </a:p>
            <a:p>
              <a:pPr marL="342900" indent="-342900" defTabSz="914400" eaLnBrk="0" fontAlgn="base" hangingPunct="0">
                <a:lnSpc>
                  <a:spcPct val="50000"/>
                </a:lnSpc>
                <a:spcBef>
                  <a:spcPct val="50000"/>
                </a:spcBef>
                <a:spcAft>
                  <a:spcPct val="0"/>
                </a:spcAft>
                <a:buFont typeface="Times" pitchFamily="18" charset="0"/>
                <a:buNone/>
              </a:pPr>
              <a:r>
                <a:rPr lang="es-ES_tradnl" sz="2000" dirty="0">
                  <a:solidFill>
                    <a:srgbClr val="000000"/>
                  </a:solidFill>
                  <a:latin typeface="Arial"/>
                </a:rPr>
                <a:t>		</a:t>
              </a:r>
              <a:r>
                <a:rPr lang="es-ES_tradnl" sz="1400" b="1" dirty="0" err="1">
                  <a:solidFill>
                    <a:srgbClr val="000000"/>
                  </a:solidFill>
                  <a:latin typeface="Arial"/>
                </a:rPr>
                <a:t>Universitat</a:t>
              </a:r>
              <a:r>
                <a:rPr lang="es-ES_tradnl" sz="1400" b="1" dirty="0">
                  <a:solidFill>
                    <a:srgbClr val="000000"/>
                  </a:solidFill>
                  <a:latin typeface="Arial"/>
                </a:rPr>
                <a:t> de les       IMEDEA</a:t>
              </a:r>
            </a:p>
            <a:p>
              <a:pPr marL="342900" indent="-342900" defTabSz="914400" eaLnBrk="0" fontAlgn="base" hangingPunct="0">
                <a:lnSpc>
                  <a:spcPct val="50000"/>
                </a:lnSpc>
                <a:spcBef>
                  <a:spcPct val="50000"/>
                </a:spcBef>
                <a:spcAft>
                  <a:spcPct val="0"/>
                </a:spcAft>
                <a:buFont typeface="Times" pitchFamily="18" charset="0"/>
                <a:buNone/>
              </a:pPr>
              <a:r>
                <a:rPr lang="es-ES_tradnl" sz="1400" b="1" dirty="0">
                  <a:solidFill>
                    <a:srgbClr val="000000"/>
                  </a:solidFill>
                  <a:latin typeface="Arial"/>
                </a:rPr>
                <a:t>		Illes Balears                CSIC-UIB</a:t>
              </a:r>
              <a:endParaRPr lang="es-ES" sz="1400" b="1" dirty="0">
                <a:solidFill>
                  <a:srgbClr val="000000"/>
                </a:solidFill>
                <a:latin typeface="Arial"/>
              </a:endParaRPr>
            </a:p>
          </p:txBody>
        </p:sp>
        <p:pic>
          <p:nvPicPr>
            <p:cNvPr id="13317" name="Picture 10"/>
            <p:cNvPicPr>
              <a:picLocks noChangeAspect="1" noChangeArrowheads="1"/>
            </p:cNvPicPr>
            <p:nvPr/>
          </p:nvPicPr>
          <p:blipFill>
            <a:blip r:embed="rId2" cstate="print"/>
            <a:srcRect/>
            <a:stretch>
              <a:fillRect/>
            </a:stretch>
          </p:blipFill>
          <p:spPr bwMode="auto">
            <a:xfrm>
              <a:off x="3121" y="3339"/>
              <a:ext cx="624" cy="547"/>
            </a:xfrm>
            <a:prstGeom prst="rect">
              <a:avLst/>
            </a:prstGeom>
            <a:noFill/>
            <a:ln w="9525">
              <a:noFill/>
              <a:miter lim="800000"/>
              <a:headEnd/>
              <a:tailEnd/>
            </a:ln>
          </p:spPr>
        </p:pic>
      </p:grpSp>
    </p:spTree>
    <p:extLst>
      <p:ext uri="{BB962C8B-B14F-4D97-AF65-F5344CB8AC3E}">
        <p14:creationId xmlns:p14="http://schemas.microsoft.com/office/powerpoint/2010/main" val="21647271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207963" y="0"/>
            <a:ext cx="8516937" cy="746125"/>
          </a:xfrm>
        </p:spPr>
        <p:txBody>
          <a:bodyPr/>
          <a:lstStyle/>
          <a:p>
            <a:r>
              <a:rPr lang="es-ES_tradnl" sz="2400">
                <a:solidFill>
                  <a:srgbClr val="FFFF00"/>
                </a:solidFill>
              </a:rPr>
              <a:t>Observaciones directas del Cambio Climático reciente</a:t>
            </a:r>
          </a:p>
        </p:txBody>
      </p:sp>
      <p:sp>
        <p:nvSpPr>
          <p:cNvPr id="245763" name="Rectangle 3"/>
          <p:cNvSpPr>
            <a:spLocks noChangeArrowheads="1"/>
          </p:cNvSpPr>
          <p:nvPr/>
        </p:nvSpPr>
        <p:spPr bwMode="auto">
          <a:xfrm>
            <a:off x="241300" y="1506538"/>
            <a:ext cx="3538538" cy="4789487"/>
          </a:xfrm>
          <a:prstGeom prst="rect">
            <a:avLst/>
          </a:prstGeom>
          <a:noFill/>
          <a:ln w="9525">
            <a:noFill/>
            <a:miter lim="800000"/>
            <a:headEnd/>
            <a:tailEnd/>
          </a:ln>
          <a:effectLst/>
        </p:spPr>
        <p:txBody>
          <a:bodyPr>
            <a:spAutoFit/>
          </a:bodyPr>
          <a:lstStyle/>
          <a:p>
            <a:pPr eaLnBrk="0" fontAlgn="base" hangingPunct="0">
              <a:spcBef>
                <a:spcPct val="0"/>
              </a:spcBef>
              <a:spcAft>
                <a:spcPct val="0"/>
              </a:spcAft>
            </a:pPr>
            <a:r>
              <a:rPr lang="es-ES_tradnl" sz="2800" smtClean="0">
                <a:solidFill>
                  <a:srgbClr val="FFFFFF"/>
                </a:solidFill>
                <a:ea typeface="ＭＳ Ｐゴシック" pitchFamily="1" charset="-128"/>
              </a:rPr>
              <a:t>Temperatura media planetaria</a:t>
            </a:r>
          </a:p>
          <a:p>
            <a:pPr eaLnBrk="0" fontAlgn="base" hangingPunct="0">
              <a:spcBef>
                <a:spcPct val="0"/>
              </a:spcBef>
              <a:spcAft>
                <a:spcPct val="0"/>
              </a:spcAft>
            </a:pPr>
            <a:endParaRPr lang="es-ES_tradnl" sz="2800" smtClean="0">
              <a:solidFill>
                <a:srgbClr val="FFFFFF"/>
              </a:solidFill>
              <a:ea typeface="ＭＳ Ｐゴシック" pitchFamily="1" charset="-128"/>
            </a:endParaRPr>
          </a:p>
          <a:p>
            <a:pPr eaLnBrk="0" fontAlgn="base" hangingPunct="0">
              <a:spcBef>
                <a:spcPct val="0"/>
              </a:spcBef>
              <a:spcAft>
                <a:spcPct val="0"/>
              </a:spcAft>
            </a:pPr>
            <a:endParaRPr lang="es-ES_tradnl" sz="2800" smtClean="0">
              <a:solidFill>
                <a:srgbClr val="FFFFFF"/>
              </a:solidFill>
              <a:ea typeface="ＭＳ Ｐゴシック" pitchFamily="1" charset="-128"/>
            </a:endParaRPr>
          </a:p>
          <a:p>
            <a:pPr eaLnBrk="0" fontAlgn="base" hangingPunct="0">
              <a:spcBef>
                <a:spcPct val="0"/>
              </a:spcBef>
              <a:spcAft>
                <a:spcPct val="0"/>
              </a:spcAft>
            </a:pPr>
            <a:r>
              <a:rPr lang="es-ES_tradnl" sz="2800" smtClean="0">
                <a:solidFill>
                  <a:srgbClr val="FFFFFF"/>
                </a:solidFill>
                <a:ea typeface="ＭＳ Ｐゴシック" pitchFamily="1" charset="-128"/>
              </a:rPr>
              <a:t>Media planetaria del nivel del mar </a:t>
            </a:r>
          </a:p>
          <a:p>
            <a:pPr eaLnBrk="0" fontAlgn="base" hangingPunct="0">
              <a:spcBef>
                <a:spcPct val="0"/>
              </a:spcBef>
              <a:spcAft>
                <a:spcPct val="0"/>
              </a:spcAft>
            </a:pPr>
            <a:endParaRPr lang="es-ES_tradnl" sz="2800" smtClean="0">
              <a:solidFill>
                <a:srgbClr val="FFFFFF"/>
              </a:solidFill>
              <a:ea typeface="ＭＳ Ｐゴシック" pitchFamily="1" charset="-128"/>
            </a:endParaRPr>
          </a:p>
          <a:p>
            <a:pPr eaLnBrk="0" fontAlgn="base" hangingPunct="0">
              <a:spcBef>
                <a:spcPct val="0"/>
              </a:spcBef>
              <a:spcAft>
                <a:spcPct val="0"/>
              </a:spcAft>
            </a:pPr>
            <a:endParaRPr lang="es-ES_tradnl" sz="2800" smtClean="0">
              <a:solidFill>
                <a:srgbClr val="FFFFFF"/>
              </a:solidFill>
              <a:ea typeface="ＭＳ Ｐゴシック" pitchFamily="1" charset="-128"/>
            </a:endParaRPr>
          </a:p>
          <a:p>
            <a:pPr eaLnBrk="0" fontAlgn="base" hangingPunct="0">
              <a:spcBef>
                <a:spcPct val="0"/>
              </a:spcBef>
              <a:spcAft>
                <a:spcPct val="0"/>
              </a:spcAft>
            </a:pPr>
            <a:r>
              <a:rPr lang="es-ES_tradnl" sz="2800" smtClean="0">
                <a:solidFill>
                  <a:srgbClr val="FFFFFF"/>
                </a:solidFill>
                <a:ea typeface="ＭＳ Ｐゴシック" pitchFamily="1" charset="-128"/>
              </a:rPr>
              <a:t>Cobertura nivosa del hemisferio norte </a:t>
            </a:r>
          </a:p>
          <a:p>
            <a:pPr algn="r" eaLnBrk="0" fontAlgn="base" hangingPunct="0">
              <a:spcBef>
                <a:spcPct val="0"/>
              </a:spcBef>
              <a:spcAft>
                <a:spcPct val="0"/>
              </a:spcAft>
            </a:pPr>
            <a:endParaRPr lang="es-ES_tradnl" sz="2800" smtClean="0">
              <a:solidFill>
                <a:srgbClr val="FFFFFF"/>
              </a:solidFill>
              <a:ea typeface="ＭＳ Ｐゴシック" pitchFamily="1" charset="-128"/>
            </a:endParaRPr>
          </a:p>
        </p:txBody>
      </p:sp>
      <p:sp>
        <p:nvSpPr>
          <p:cNvPr id="245768" name="Line 8"/>
          <p:cNvSpPr>
            <a:spLocks noChangeShapeType="1"/>
          </p:cNvSpPr>
          <p:nvPr/>
        </p:nvSpPr>
        <p:spPr bwMode="auto">
          <a:xfrm>
            <a:off x="0" y="841375"/>
            <a:ext cx="9144000" cy="0"/>
          </a:xfrm>
          <a:prstGeom prst="line">
            <a:avLst/>
          </a:prstGeom>
          <a:noFill/>
          <a:ln w="38100">
            <a:solidFill>
              <a:srgbClr val="0000FF"/>
            </a:solidFill>
            <a:round/>
            <a:headEnd/>
            <a:tailEnd/>
          </a:ln>
          <a:effectLst/>
        </p:spPr>
        <p:txBody>
          <a:bodyPr/>
          <a:lstStyle/>
          <a:p>
            <a:pPr eaLnBrk="0" fontAlgn="base" hangingPunct="0">
              <a:spcBef>
                <a:spcPct val="20000"/>
              </a:spcBef>
              <a:spcAft>
                <a:spcPct val="0"/>
              </a:spcAft>
              <a:buFont typeface="Times" pitchFamily="18" charset="0"/>
              <a:buChar char="•"/>
            </a:pPr>
            <a:endParaRPr lang="es-ES_tradnl" sz="2400" smtClean="0">
              <a:solidFill>
                <a:srgbClr val="000000"/>
              </a:solidFill>
            </a:endParaRPr>
          </a:p>
        </p:txBody>
      </p:sp>
      <p:pic>
        <p:nvPicPr>
          <p:cNvPr id="245765" name="Picture 5" descr="SPM-3_plenary"/>
          <p:cNvPicPr>
            <a:picLocks noChangeAspect="1" noChangeArrowheads="1"/>
          </p:cNvPicPr>
          <p:nvPr/>
        </p:nvPicPr>
        <p:blipFill>
          <a:blip r:embed="rId3" cstate="print"/>
          <a:srcRect/>
          <a:stretch>
            <a:fillRect/>
          </a:stretch>
        </p:blipFill>
        <p:spPr bwMode="auto">
          <a:xfrm>
            <a:off x="3775075" y="747713"/>
            <a:ext cx="4935538" cy="5935662"/>
          </a:xfrm>
          <a:prstGeom prst="rect">
            <a:avLst/>
          </a:prstGeom>
          <a:noFill/>
        </p:spPr>
      </p:pic>
    </p:spTree>
    <p:extLst>
      <p:ext uri="{BB962C8B-B14F-4D97-AF65-F5344CB8AC3E}">
        <p14:creationId xmlns:p14="http://schemas.microsoft.com/office/powerpoint/2010/main" val="2175766941"/>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26"/>
          <p:cNvSpPr>
            <a:spLocks noGrp="1" noChangeArrowheads="1"/>
          </p:cNvSpPr>
          <p:nvPr>
            <p:ph type="title"/>
          </p:nvPr>
        </p:nvSpPr>
        <p:spPr>
          <a:xfrm>
            <a:off x="0" y="268288"/>
            <a:ext cx="9144000" cy="957262"/>
          </a:xfrm>
        </p:spPr>
        <p:txBody>
          <a:bodyPr/>
          <a:lstStyle/>
          <a:p>
            <a:r>
              <a:rPr lang="es-ES_tradnl" sz="2800" smtClean="0">
                <a:solidFill>
                  <a:srgbClr val="FFFF00"/>
                </a:solidFill>
              </a:rPr>
              <a:t>Observaciones directas del Cambio Climático reciente</a:t>
            </a:r>
          </a:p>
        </p:txBody>
      </p:sp>
      <p:sp>
        <p:nvSpPr>
          <p:cNvPr id="58371" name="Rectangle 1027"/>
          <p:cNvSpPr>
            <a:spLocks noGrp="1" noChangeArrowheads="1"/>
          </p:cNvSpPr>
          <p:nvPr>
            <p:ph type="body" idx="1"/>
          </p:nvPr>
        </p:nvSpPr>
        <p:spPr>
          <a:xfrm>
            <a:off x="406400" y="1428750"/>
            <a:ext cx="8027988" cy="5157788"/>
          </a:xfrm>
        </p:spPr>
        <p:txBody>
          <a:bodyPr/>
          <a:lstStyle/>
          <a:p>
            <a:pPr>
              <a:lnSpc>
                <a:spcPct val="90000"/>
              </a:lnSpc>
              <a:buFont typeface="Times" pitchFamily="18" charset="0"/>
              <a:buNone/>
            </a:pPr>
            <a:r>
              <a:rPr lang="es-ES_tradnl" sz="2800" dirty="0" smtClean="0">
                <a:solidFill>
                  <a:srgbClr val="FFFF00"/>
                </a:solidFill>
              </a:rPr>
              <a:t>Temperatura media del aire</a:t>
            </a:r>
          </a:p>
          <a:p>
            <a:pPr>
              <a:lnSpc>
                <a:spcPct val="90000"/>
              </a:lnSpc>
            </a:pPr>
            <a:r>
              <a:rPr lang="es-ES_tradnl" sz="2800" dirty="0" smtClean="0"/>
              <a:t>Actualización de la tendencia lineal de 100 años a </a:t>
            </a:r>
            <a:r>
              <a:rPr lang="es-ES_tradnl" sz="2800" dirty="0" smtClean="0">
                <a:solidFill>
                  <a:srgbClr val="FFFF00"/>
                </a:solidFill>
              </a:rPr>
              <a:t>0.74</a:t>
            </a:r>
            <a:r>
              <a:rPr lang="es-ES_tradnl" sz="2800" dirty="0" smtClean="0"/>
              <a:t> </a:t>
            </a:r>
            <a:r>
              <a:rPr lang="es-ES_tradnl" sz="2800" dirty="0" smtClean="0">
                <a:solidFill>
                  <a:srgbClr val="FFFF00"/>
                </a:solidFill>
              </a:rPr>
              <a:t>[0.56 a 0.92] </a:t>
            </a:r>
            <a:r>
              <a:rPr lang="es-ES_tradnl" sz="2800" baseline="30000" dirty="0" err="1" smtClean="0">
                <a:solidFill>
                  <a:srgbClr val="FFFF00"/>
                </a:solidFill>
              </a:rPr>
              <a:t>o</a:t>
            </a:r>
            <a:r>
              <a:rPr lang="es-ES_tradnl" sz="2800" dirty="0" err="1" smtClean="0">
                <a:solidFill>
                  <a:srgbClr val="FFFF00"/>
                </a:solidFill>
              </a:rPr>
              <a:t>C</a:t>
            </a:r>
            <a:r>
              <a:rPr lang="es-ES_tradnl" sz="2800" dirty="0" smtClean="0"/>
              <a:t> para 1906-2005 </a:t>
            </a:r>
          </a:p>
          <a:p>
            <a:pPr>
              <a:lnSpc>
                <a:spcPct val="90000"/>
              </a:lnSpc>
            </a:pPr>
            <a:r>
              <a:rPr lang="es-ES_tradnl" sz="2800" dirty="0" smtClean="0"/>
              <a:t>Superior a </a:t>
            </a:r>
            <a:r>
              <a:rPr lang="es-ES_tradnl" sz="2800" dirty="0" smtClean="0">
                <a:solidFill>
                  <a:srgbClr val="FFFF00"/>
                </a:solidFill>
              </a:rPr>
              <a:t>0.6</a:t>
            </a:r>
            <a:r>
              <a:rPr lang="es-ES_tradnl" sz="2800" dirty="0" smtClean="0"/>
              <a:t> </a:t>
            </a:r>
            <a:r>
              <a:rPr lang="es-ES_tradnl" sz="2800" dirty="0" smtClean="0">
                <a:solidFill>
                  <a:srgbClr val="FFFF00"/>
                </a:solidFill>
              </a:rPr>
              <a:t>[0.4 a 0.8] </a:t>
            </a:r>
            <a:r>
              <a:rPr lang="es-ES_tradnl" sz="2800" baseline="30000" dirty="0" err="1" smtClean="0">
                <a:solidFill>
                  <a:srgbClr val="FFFF00"/>
                </a:solidFill>
              </a:rPr>
              <a:t>o</a:t>
            </a:r>
            <a:r>
              <a:rPr lang="es-ES_tradnl" sz="2800" dirty="0" err="1" smtClean="0">
                <a:solidFill>
                  <a:srgbClr val="FFFF00"/>
                </a:solidFill>
              </a:rPr>
              <a:t>C</a:t>
            </a:r>
            <a:r>
              <a:rPr lang="es-ES_tradnl" sz="2800" dirty="0" smtClean="0"/>
              <a:t> para los 100 años 1901-2000 estudiados en el TAR</a:t>
            </a:r>
          </a:p>
          <a:p>
            <a:pPr>
              <a:lnSpc>
                <a:spcPct val="90000"/>
              </a:lnSpc>
              <a:buFont typeface="Times" pitchFamily="18" charset="0"/>
              <a:buNone/>
            </a:pPr>
            <a:endParaRPr lang="es-ES_tradnl" sz="2800" dirty="0" smtClean="0"/>
          </a:p>
          <a:p>
            <a:pPr>
              <a:lnSpc>
                <a:spcPct val="90000"/>
              </a:lnSpc>
            </a:pPr>
            <a:r>
              <a:rPr lang="es-ES_tradnl" sz="2800" dirty="0" smtClean="0">
                <a:solidFill>
                  <a:srgbClr val="FFFF00"/>
                </a:solidFill>
              </a:rPr>
              <a:t>La temperatura media del océano</a:t>
            </a:r>
            <a:r>
              <a:rPr lang="es-ES_tradnl" sz="2800" dirty="0" smtClean="0"/>
              <a:t> ha aumentado al menos hasta profundidades de 3000 m – el océano ha absorbido el 80% del calor incorporado </a:t>
            </a:r>
          </a:p>
          <a:p>
            <a:pPr>
              <a:lnSpc>
                <a:spcPct val="90000"/>
              </a:lnSpc>
              <a:buFont typeface="Times" pitchFamily="18" charset="0"/>
              <a:buNone/>
            </a:pPr>
            <a:r>
              <a:rPr lang="es-ES_tradnl" sz="2800" dirty="0" smtClean="0"/>
              <a:t>		&gt; dilatación del agua marina y elevación del nivel del mar</a:t>
            </a:r>
          </a:p>
        </p:txBody>
      </p:sp>
      <p:sp>
        <p:nvSpPr>
          <p:cNvPr id="58372" name="Line 1028"/>
          <p:cNvSpPr>
            <a:spLocks noChangeShapeType="1"/>
          </p:cNvSpPr>
          <p:nvPr/>
        </p:nvSpPr>
        <p:spPr bwMode="auto">
          <a:xfrm>
            <a:off x="0" y="1306513"/>
            <a:ext cx="9144000" cy="0"/>
          </a:xfrm>
          <a:prstGeom prst="line">
            <a:avLst/>
          </a:prstGeom>
          <a:noFill/>
          <a:ln w="38100">
            <a:solidFill>
              <a:srgbClr val="0000FF"/>
            </a:solidFill>
            <a:round/>
            <a:headEnd/>
            <a:tailEnd/>
          </a:ln>
        </p:spPr>
        <p:txBody>
          <a:bodyPr/>
          <a:lstStyle/>
          <a:p>
            <a:endParaRPr lang="es-ES_tradnl"/>
          </a:p>
        </p:txBody>
      </p:sp>
    </p:spTree>
    <p:extLst>
      <p:ext uri="{BB962C8B-B14F-4D97-AF65-F5344CB8AC3E}">
        <p14:creationId xmlns:p14="http://schemas.microsoft.com/office/powerpoint/2010/main" val="2574784159"/>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178" name="Picture 2" descr="FAQ3"/>
          <p:cNvPicPr>
            <a:picLocks noChangeAspect="1" noChangeArrowheads="1"/>
          </p:cNvPicPr>
          <p:nvPr/>
        </p:nvPicPr>
        <p:blipFill>
          <a:blip r:embed="rId2" cstate="print"/>
          <a:srcRect/>
          <a:stretch>
            <a:fillRect/>
          </a:stretch>
        </p:blipFill>
        <p:spPr bwMode="auto">
          <a:xfrm>
            <a:off x="152400" y="1676400"/>
            <a:ext cx="8869363" cy="4814888"/>
          </a:xfrm>
          <a:prstGeom prst="rect">
            <a:avLst/>
          </a:prstGeom>
          <a:noFill/>
        </p:spPr>
      </p:pic>
      <p:sp>
        <p:nvSpPr>
          <p:cNvPr id="306179" name="Text Box 3"/>
          <p:cNvSpPr txBox="1">
            <a:spLocks noChangeArrowheads="1"/>
          </p:cNvSpPr>
          <p:nvPr/>
        </p:nvSpPr>
        <p:spPr bwMode="auto">
          <a:xfrm>
            <a:off x="0" y="0"/>
            <a:ext cx="9144000" cy="822325"/>
          </a:xfrm>
          <a:prstGeom prst="rect">
            <a:avLst/>
          </a:prstGeom>
          <a:noFill/>
          <a:ln w="9525">
            <a:noFill/>
            <a:miter lim="800000"/>
            <a:headEnd/>
            <a:tailEnd/>
          </a:ln>
          <a:effectLst/>
        </p:spPr>
        <p:txBody>
          <a:bodyPr>
            <a:spAutoFit/>
          </a:bodyPr>
          <a:lstStyle/>
          <a:p>
            <a:pPr fontAlgn="base">
              <a:spcBef>
                <a:spcPct val="0"/>
              </a:spcBef>
              <a:spcAft>
                <a:spcPct val="0"/>
              </a:spcAft>
            </a:pPr>
            <a:r>
              <a:rPr lang="es-ES_tradnl" sz="2400" b="1" smtClean="0">
                <a:solidFill>
                  <a:srgbClr val="FFFF00"/>
                </a:solidFill>
              </a:rPr>
              <a:t>La temperatura media planetaria está creciendo más rápidamente</a:t>
            </a:r>
          </a:p>
        </p:txBody>
      </p:sp>
      <p:sp>
        <p:nvSpPr>
          <p:cNvPr id="306180" name="Line 4"/>
          <p:cNvSpPr>
            <a:spLocks noChangeShapeType="1"/>
          </p:cNvSpPr>
          <p:nvPr/>
        </p:nvSpPr>
        <p:spPr bwMode="auto">
          <a:xfrm>
            <a:off x="0" y="1219200"/>
            <a:ext cx="9144000" cy="0"/>
          </a:xfrm>
          <a:prstGeom prst="line">
            <a:avLst/>
          </a:prstGeom>
          <a:noFill/>
          <a:ln w="38100">
            <a:solidFill>
              <a:srgbClr val="0000FF"/>
            </a:solidFill>
            <a:round/>
            <a:headEnd/>
            <a:tailEnd/>
          </a:ln>
          <a:effectLst/>
        </p:spPr>
        <p:txBody>
          <a:bodyPr/>
          <a:lstStyle/>
          <a:p>
            <a:pPr eaLnBrk="0" fontAlgn="base" hangingPunct="0">
              <a:spcBef>
                <a:spcPct val="20000"/>
              </a:spcBef>
              <a:spcAft>
                <a:spcPct val="0"/>
              </a:spcAft>
              <a:buFont typeface="Times" pitchFamily="18" charset="0"/>
              <a:buChar char="•"/>
            </a:pPr>
            <a:endParaRPr lang="es-ES_tradnl" sz="2400" smtClean="0">
              <a:solidFill>
                <a:srgbClr val="000000"/>
              </a:solidFill>
            </a:endParaRPr>
          </a:p>
        </p:txBody>
      </p:sp>
      <p:grpSp>
        <p:nvGrpSpPr>
          <p:cNvPr id="2" name="Group 5"/>
          <p:cNvGrpSpPr>
            <a:grpSpLocks/>
          </p:cNvGrpSpPr>
          <p:nvPr/>
        </p:nvGrpSpPr>
        <p:grpSpPr bwMode="auto">
          <a:xfrm>
            <a:off x="3962400" y="2698750"/>
            <a:ext cx="4572000" cy="3048000"/>
            <a:chOff x="2496" y="1700"/>
            <a:chExt cx="2880" cy="1920"/>
          </a:xfrm>
        </p:grpSpPr>
        <p:sp>
          <p:nvSpPr>
            <p:cNvPr id="306182" name="Line 6"/>
            <p:cNvSpPr>
              <a:spLocks noChangeShapeType="1"/>
            </p:cNvSpPr>
            <p:nvPr/>
          </p:nvSpPr>
          <p:spPr bwMode="auto">
            <a:xfrm flipV="1">
              <a:off x="2496" y="1700"/>
              <a:ext cx="2736" cy="1392"/>
            </a:xfrm>
            <a:prstGeom prst="line">
              <a:avLst/>
            </a:prstGeom>
            <a:noFill/>
            <a:ln w="76200">
              <a:solidFill>
                <a:srgbClr val="D60093"/>
              </a:solidFill>
              <a:round/>
              <a:headEnd/>
              <a:tailEnd/>
            </a:ln>
            <a:effectLst/>
          </p:spPr>
          <p:txBody>
            <a:bodyPr/>
            <a:lstStyle/>
            <a:p>
              <a:pPr eaLnBrk="0" fontAlgn="base" hangingPunct="0">
                <a:spcBef>
                  <a:spcPct val="20000"/>
                </a:spcBef>
                <a:spcAft>
                  <a:spcPct val="0"/>
                </a:spcAft>
                <a:buFont typeface="Times" pitchFamily="18" charset="0"/>
                <a:buChar char="•"/>
              </a:pPr>
              <a:endParaRPr lang="es-ES_tradnl" sz="2400" smtClean="0">
                <a:solidFill>
                  <a:srgbClr val="000000"/>
                </a:solidFill>
              </a:endParaRPr>
            </a:p>
          </p:txBody>
        </p:sp>
        <p:sp>
          <p:nvSpPr>
            <p:cNvPr id="306183" name="Text Box 7"/>
            <p:cNvSpPr txBox="1">
              <a:spLocks noChangeArrowheads="1"/>
            </p:cNvSpPr>
            <p:nvPr/>
          </p:nvSpPr>
          <p:spPr bwMode="auto">
            <a:xfrm>
              <a:off x="4229" y="3408"/>
              <a:ext cx="1147" cy="212"/>
            </a:xfrm>
            <a:prstGeom prst="rect">
              <a:avLst/>
            </a:prstGeom>
            <a:noFill/>
            <a:ln w="9525">
              <a:noFill/>
              <a:miter lim="800000"/>
              <a:headEnd/>
              <a:tailEnd/>
            </a:ln>
            <a:effectLst/>
          </p:spPr>
          <p:txBody>
            <a:bodyPr wrap="none">
              <a:spAutoFit/>
            </a:bodyPr>
            <a:lstStyle/>
            <a:p>
              <a:pPr marL="457200" indent="-457200" fontAlgn="base">
                <a:spcBef>
                  <a:spcPct val="0"/>
                </a:spcBef>
                <a:spcAft>
                  <a:spcPct val="0"/>
                </a:spcAft>
              </a:pPr>
              <a:r>
                <a:rPr lang="en-US" sz="1600" b="1" smtClean="0">
                  <a:solidFill>
                    <a:srgbClr val="D60093"/>
                  </a:solidFill>
                  <a:sym typeface="Symbol" pitchFamily="18" charset="2"/>
                </a:rPr>
                <a:t>100   0.0740.018</a:t>
              </a:r>
            </a:p>
          </p:txBody>
        </p:sp>
      </p:grpSp>
      <p:grpSp>
        <p:nvGrpSpPr>
          <p:cNvPr id="3" name="Group 8"/>
          <p:cNvGrpSpPr>
            <a:grpSpLocks/>
          </p:cNvGrpSpPr>
          <p:nvPr/>
        </p:nvGrpSpPr>
        <p:grpSpPr bwMode="auto">
          <a:xfrm>
            <a:off x="6096000" y="2286000"/>
            <a:ext cx="2419350" cy="3168650"/>
            <a:chOff x="3840" y="1440"/>
            <a:chExt cx="1524" cy="1996"/>
          </a:xfrm>
        </p:grpSpPr>
        <p:sp>
          <p:nvSpPr>
            <p:cNvPr id="306185" name="Text Box 9"/>
            <p:cNvSpPr txBox="1">
              <a:spLocks noChangeArrowheads="1"/>
            </p:cNvSpPr>
            <p:nvPr/>
          </p:nvSpPr>
          <p:spPr bwMode="auto">
            <a:xfrm>
              <a:off x="4176" y="3205"/>
              <a:ext cx="1188" cy="231"/>
            </a:xfrm>
            <a:prstGeom prst="rect">
              <a:avLst/>
            </a:prstGeom>
            <a:noFill/>
            <a:ln w="9525">
              <a:noFill/>
              <a:miter lim="800000"/>
              <a:headEnd/>
              <a:tailEnd/>
            </a:ln>
            <a:effectLst/>
          </p:spPr>
          <p:txBody>
            <a:bodyPr wrap="none">
              <a:spAutoFit/>
            </a:bodyPr>
            <a:lstStyle/>
            <a:p>
              <a:pPr marL="457200" indent="-457200" fontAlgn="base">
                <a:spcBef>
                  <a:spcPct val="0"/>
                </a:spcBef>
                <a:spcAft>
                  <a:spcPct val="0"/>
                </a:spcAft>
              </a:pPr>
              <a:r>
                <a:rPr lang="en-US" smtClean="0">
                  <a:solidFill>
                    <a:srgbClr val="009900"/>
                  </a:solidFill>
                </a:rPr>
                <a:t> </a:t>
              </a:r>
              <a:r>
                <a:rPr lang="en-US" sz="1600" b="1" smtClean="0">
                  <a:solidFill>
                    <a:srgbClr val="009900"/>
                  </a:solidFill>
                  <a:sym typeface="Symbol" pitchFamily="18" charset="2"/>
                </a:rPr>
                <a:t> 50    0.1280.026</a:t>
              </a:r>
            </a:p>
          </p:txBody>
        </p:sp>
        <p:sp>
          <p:nvSpPr>
            <p:cNvPr id="306186" name="Line 10"/>
            <p:cNvSpPr>
              <a:spLocks noChangeShapeType="1"/>
            </p:cNvSpPr>
            <p:nvPr/>
          </p:nvSpPr>
          <p:spPr bwMode="auto">
            <a:xfrm flipV="1">
              <a:off x="3840" y="1440"/>
              <a:ext cx="1440" cy="1248"/>
            </a:xfrm>
            <a:prstGeom prst="line">
              <a:avLst/>
            </a:prstGeom>
            <a:noFill/>
            <a:ln w="76200">
              <a:solidFill>
                <a:srgbClr val="00CC00"/>
              </a:solidFill>
              <a:round/>
              <a:headEnd/>
              <a:tailEnd/>
            </a:ln>
            <a:effectLst/>
          </p:spPr>
          <p:txBody>
            <a:bodyPr/>
            <a:lstStyle/>
            <a:p>
              <a:pPr eaLnBrk="0" fontAlgn="base" hangingPunct="0">
                <a:spcBef>
                  <a:spcPct val="20000"/>
                </a:spcBef>
                <a:spcAft>
                  <a:spcPct val="0"/>
                </a:spcAft>
                <a:buFont typeface="Times" pitchFamily="18" charset="0"/>
                <a:buChar char="•"/>
              </a:pPr>
              <a:endParaRPr lang="es-ES_tradnl" sz="2400" smtClean="0">
                <a:solidFill>
                  <a:srgbClr val="000000"/>
                </a:solidFill>
              </a:endParaRPr>
            </a:p>
          </p:txBody>
        </p:sp>
      </p:grpSp>
      <p:grpSp>
        <p:nvGrpSpPr>
          <p:cNvPr id="4" name="Group 11"/>
          <p:cNvGrpSpPr>
            <a:grpSpLocks/>
          </p:cNvGrpSpPr>
          <p:nvPr/>
        </p:nvGrpSpPr>
        <p:grpSpPr bwMode="auto">
          <a:xfrm>
            <a:off x="3429000" y="533400"/>
            <a:ext cx="5105400" cy="2362200"/>
            <a:chOff x="2160" y="336"/>
            <a:chExt cx="3216" cy="1488"/>
          </a:xfrm>
        </p:grpSpPr>
        <p:sp>
          <p:nvSpPr>
            <p:cNvPr id="306188" name="Oval 12"/>
            <p:cNvSpPr>
              <a:spLocks noChangeArrowheads="1"/>
            </p:cNvSpPr>
            <p:nvPr/>
          </p:nvSpPr>
          <p:spPr bwMode="auto">
            <a:xfrm>
              <a:off x="4560" y="1152"/>
              <a:ext cx="816" cy="672"/>
            </a:xfrm>
            <a:prstGeom prst="ellipse">
              <a:avLst/>
            </a:prstGeom>
            <a:noFill/>
            <a:ln w="38100">
              <a:solidFill>
                <a:srgbClr val="FF0000"/>
              </a:solidFill>
              <a:round/>
              <a:headEnd/>
              <a:tailEnd/>
            </a:ln>
            <a:effectLst/>
          </p:spPr>
          <p:txBody>
            <a:bodyPr wrap="none" anchor="ctr"/>
            <a:lstStyle/>
            <a:p>
              <a:pPr eaLnBrk="0" fontAlgn="base" hangingPunct="0">
                <a:spcBef>
                  <a:spcPct val="20000"/>
                </a:spcBef>
                <a:spcAft>
                  <a:spcPct val="0"/>
                </a:spcAft>
                <a:buFont typeface="Times" pitchFamily="18" charset="0"/>
                <a:buChar char="•"/>
              </a:pPr>
              <a:endParaRPr lang="es-ES_tradnl" sz="2400" smtClean="0">
                <a:solidFill>
                  <a:srgbClr val="000000"/>
                </a:solidFill>
              </a:endParaRPr>
            </a:p>
          </p:txBody>
        </p:sp>
        <p:sp>
          <p:nvSpPr>
            <p:cNvPr id="306189" name="AutoShape 13"/>
            <p:cNvSpPr>
              <a:spLocks noChangeArrowheads="1"/>
            </p:cNvSpPr>
            <p:nvPr/>
          </p:nvSpPr>
          <p:spPr bwMode="auto">
            <a:xfrm>
              <a:off x="2160" y="336"/>
              <a:ext cx="2928" cy="672"/>
            </a:xfrm>
            <a:prstGeom prst="wedgeRoundRectCallout">
              <a:avLst>
                <a:gd name="adj1" fmla="val 36509"/>
                <a:gd name="adj2" fmla="val 82588"/>
                <a:gd name="adj3" fmla="val 16667"/>
              </a:avLst>
            </a:prstGeom>
            <a:solidFill>
              <a:schemeClr val="bg1"/>
            </a:solidFill>
            <a:ln w="25400">
              <a:solidFill>
                <a:srgbClr val="FF0000"/>
              </a:solidFill>
              <a:miter lim="800000"/>
              <a:headEnd/>
              <a:tailEnd/>
            </a:ln>
            <a:effectLst/>
          </p:spPr>
          <p:txBody>
            <a:bodyPr/>
            <a:lstStyle/>
            <a:p>
              <a:pPr algn="ctr" fontAlgn="base">
                <a:spcBef>
                  <a:spcPct val="0"/>
                </a:spcBef>
                <a:spcAft>
                  <a:spcPct val="0"/>
                </a:spcAft>
              </a:pPr>
              <a:r>
                <a:rPr lang="es-ES_tradnl" sz="2400" b="1" dirty="0" smtClean="0">
                  <a:solidFill>
                    <a:srgbClr val="FF0000"/>
                  </a:solidFill>
                  <a:latin typeface="Comic Sans MS" pitchFamily="66" charset="0"/>
                </a:rPr>
                <a:t>Los 12 años más cálidos:</a:t>
              </a:r>
            </a:p>
            <a:p>
              <a:pPr algn="ctr" fontAlgn="base">
                <a:spcBef>
                  <a:spcPct val="0"/>
                </a:spcBef>
                <a:spcAft>
                  <a:spcPct val="0"/>
                </a:spcAft>
              </a:pPr>
              <a:r>
                <a:rPr lang="es-ES_tradnl" b="1" dirty="0" smtClean="0">
                  <a:solidFill>
                    <a:srgbClr val="FF0000"/>
                  </a:solidFill>
                  <a:latin typeface="Comic Sans MS" pitchFamily="66" charset="0"/>
                </a:rPr>
                <a:t>1998,2005,2003,2002,2004,2006, 2001,1997,1995,1999,</a:t>
              </a:r>
              <a:r>
                <a:rPr lang="es-ES_tradnl" b="1" dirty="0" smtClean="0">
                  <a:solidFill>
                    <a:srgbClr val="669900"/>
                  </a:solidFill>
                  <a:latin typeface="Comic Sans MS" pitchFamily="66" charset="0"/>
                </a:rPr>
                <a:t>1990</a:t>
              </a:r>
              <a:r>
                <a:rPr lang="es-ES_tradnl" b="1" dirty="0" smtClean="0">
                  <a:solidFill>
                    <a:srgbClr val="FF0000"/>
                  </a:solidFill>
                  <a:latin typeface="Comic Sans MS" pitchFamily="66" charset="0"/>
                </a:rPr>
                <a:t>,2000</a:t>
              </a:r>
            </a:p>
            <a:p>
              <a:pPr algn="ctr" fontAlgn="base">
                <a:spcBef>
                  <a:spcPct val="0"/>
                </a:spcBef>
                <a:spcAft>
                  <a:spcPct val="0"/>
                </a:spcAft>
              </a:pPr>
              <a:endParaRPr lang="es-ES_tradnl" b="1" dirty="0" smtClean="0">
                <a:solidFill>
                  <a:srgbClr val="FF0000"/>
                </a:solidFill>
                <a:latin typeface="Comic Sans MS" pitchFamily="66" charset="0"/>
              </a:endParaRPr>
            </a:p>
          </p:txBody>
        </p:sp>
      </p:grpSp>
      <p:sp>
        <p:nvSpPr>
          <p:cNvPr id="306190" name="Text Box 14"/>
          <p:cNvSpPr txBox="1">
            <a:spLocks noChangeArrowheads="1"/>
          </p:cNvSpPr>
          <p:nvPr/>
        </p:nvSpPr>
        <p:spPr bwMode="auto">
          <a:xfrm>
            <a:off x="6689725" y="4770438"/>
            <a:ext cx="184150" cy="457200"/>
          </a:xfrm>
          <a:prstGeom prst="rect">
            <a:avLst/>
          </a:prstGeom>
          <a:noFill/>
          <a:ln w="9525">
            <a:noFill/>
            <a:miter lim="800000"/>
            <a:headEnd/>
            <a:tailEnd/>
          </a:ln>
          <a:effectLst/>
        </p:spPr>
        <p:txBody>
          <a:bodyPr wrap="none">
            <a:spAutoFit/>
          </a:bodyPr>
          <a:lstStyle/>
          <a:p>
            <a:pPr fontAlgn="base">
              <a:spcBef>
                <a:spcPct val="0"/>
              </a:spcBef>
              <a:spcAft>
                <a:spcPct val="0"/>
              </a:spcAft>
            </a:pPr>
            <a:endParaRPr lang="fr-FR" sz="2400" smtClean="0">
              <a:solidFill>
                <a:srgbClr val="000000"/>
              </a:solidFill>
              <a:latin typeface="Comic Sans MS" pitchFamily="66" charset="0"/>
            </a:endParaRPr>
          </a:p>
        </p:txBody>
      </p:sp>
      <p:sp>
        <p:nvSpPr>
          <p:cNvPr id="306191" name="Text Box 15"/>
          <p:cNvSpPr txBox="1">
            <a:spLocks noChangeArrowheads="1"/>
          </p:cNvSpPr>
          <p:nvPr/>
        </p:nvSpPr>
        <p:spPr bwMode="auto">
          <a:xfrm>
            <a:off x="6645275" y="4799013"/>
            <a:ext cx="1854200" cy="1279525"/>
          </a:xfrm>
          <a:prstGeom prst="rect">
            <a:avLst/>
          </a:prstGeom>
          <a:noFill/>
          <a:ln w="28575">
            <a:solidFill>
              <a:schemeClr val="tx1"/>
            </a:solidFill>
            <a:miter lim="800000"/>
            <a:headEnd/>
            <a:tailEnd/>
          </a:ln>
          <a:effectLst/>
        </p:spPr>
        <p:txBody>
          <a:bodyPr wrap="none">
            <a:spAutoFit/>
          </a:bodyPr>
          <a:lstStyle/>
          <a:p>
            <a:pPr fontAlgn="base">
              <a:spcBef>
                <a:spcPct val="0"/>
              </a:spcBef>
              <a:spcAft>
                <a:spcPct val="0"/>
              </a:spcAft>
            </a:pPr>
            <a:r>
              <a:rPr lang="es-ES_tradnl" b="1" smtClean="0">
                <a:solidFill>
                  <a:srgbClr val="000000"/>
                </a:solidFill>
              </a:rPr>
              <a:t>Periodo</a:t>
            </a:r>
          </a:p>
          <a:p>
            <a:pPr fontAlgn="base">
              <a:spcBef>
                <a:spcPct val="0"/>
              </a:spcBef>
              <a:spcAft>
                <a:spcPct val="0"/>
              </a:spcAft>
            </a:pPr>
            <a:endParaRPr lang="es-ES_tradnl" sz="2000" b="1" smtClean="0">
              <a:solidFill>
                <a:srgbClr val="000000"/>
              </a:solidFill>
            </a:endParaRPr>
          </a:p>
          <a:p>
            <a:pPr fontAlgn="base">
              <a:spcBef>
                <a:spcPct val="0"/>
              </a:spcBef>
              <a:spcAft>
                <a:spcPct val="0"/>
              </a:spcAft>
            </a:pPr>
            <a:endParaRPr lang="es-ES_tradnl" sz="2000" b="1" smtClean="0">
              <a:solidFill>
                <a:srgbClr val="000000"/>
              </a:solidFill>
            </a:endParaRPr>
          </a:p>
          <a:p>
            <a:pPr fontAlgn="base">
              <a:spcBef>
                <a:spcPct val="0"/>
              </a:spcBef>
              <a:spcAft>
                <a:spcPct val="0"/>
              </a:spcAft>
            </a:pPr>
            <a:r>
              <a:rPr lang="es-ES_tradnl" b="1" smtClean="0">
                <a:solidFill>
                  <a:srgbClr val="000000"/>
                </a:solidFill>
              </a:rPr>
              <a:t>Años  </a:t>
            </a:r>
            <a:r>
              <a:rPr lang="es-ES_tradnl" b="1" smtClean="0">
                <a:solidFill>
                  <a:srgbClr val="000000"/>
                </a:solidFill>
                <a:sym typeface="Symbol" pitchFamily="18" charset="2"/>
              </a:rPr>
              <a:t>/década</a:t>
            </a:r>
          </a:p>
        </p:txBody>
      </p:sp>
      <p:sp>
        <p:nvSpPr>
          <p:cNvPr id="16" name="15 Llamada rectangular redondeada"/>
          <p:cNvSpPr/>
          <p:nvPr/>
        </p:nvSpPr>
        <p:spPr bwMode="auto">
          <a:xfrm>
            <a:off x="971600" y="2420888"/>
            <a:ext cx="4032448" cy="1656184"/>
          </a:xfrm>
          <a:prstGeom prst="wedgeRoundRectCallout">
            <a:avLst>
              <a:gd name="adj1" fmla="val 107989"/>
              <a:gd name="adj2" fmla="val 48"/>
              <a:gd name="adj3" fmla="val 16667"/>
            </a:avLst>
          </a:prstGeom>
          <a:solidFill>
            <a:schemeClr val="accent1">
              <a:lumMod val="40000"/>
              <a:lumOff val="60000"/>
            </a:schemeClr>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 typeface="Times" pitchFamily="18" charset="0"/>
              <a:buChar char="•"/>
              <a:tabLst/>
            </a:pPr>
            <a:endParaRPr kumimoji="0" lang="es-ES_tradnl" sz="2400" b="0" i="0" u="none" strike="noStrike" cap="none" normalizeH="0" baseline="0" smtClean="0">
              <a:ln>
                <a:noFill/>
              </a:ln>
              <a:solidFill>
                <a:schemeClr val="tx1"/>
              </a:solidFill>
              <a:effectLst/>
              <a:latin typeface="Arial" pitchFamily="34" charset="0"/>
            </a:endParaRPr>
          </a:p>
        </p:txBody>
      </p:sp>
      <p:sp>
        <p:nvSpPr>
          <p:cNvPr id="17" name="16 CuadroTexto"/>
          <p:cNvSpPr txBox="1"/>
          <p:nvPr/>
        </p:nvSpPr>
        <p:spPr>
          <a:xfrm>
            <a:off x="1043608" y="2492896"/>
            <a:ext cx="3960440" cy="1477328"/>
          </a:xfrm>
          <a:prstGeom prst="rect">
            <a:avLst/>
          </a:prstGeom>
          <a:solidFill>
            <a:schemeClr val="accent1">
              <a:lumMod val="40000"/>
              <a:lumOff val="60000"/>
            </a:schemeClr>
          </a:solidFill>
        </p:spPr>
        <p:txBody>
          <a:bodyPr wrap="square" rtlCol="0">
            <a:spAutoFit/>
          </a:bodyPr>
          <a:lstStyle/>
          <a:p>
            <a:r>
              <a:rPr lang="es-ES" b="1" dirty="0" smtClean="0"/>
              <a:t>1998, 2005, </a:t>
            </a:r>
            <a:r>
              <a:rPr lang="es-ES" b="1" dirty="0" smtClean="0">
                <a:solidFill>
                  <a:srgbClr val="FF0000"/>
                </a:solidFill>
              </a:rPr>
              <a:t>2010</a:t>
            </a:r>
            <a:r>
              <a:rPr lang="es-ES" b="1" dirty="0" smtClean="0"/>
              <a:t>, 2003, 2002, 2004, </a:t>
            </a:r>
            <a:r>
              <a:rPr lang="es-ES" b="1" dirty="0" smtClean="0">
                <a:solidFill>
                  <a:srgbClr val="FF0000"/>
                </a:solidFill>
              </a:rPr>
              <a:t>2009</a:t>
            </a:r>
            <a:r>
              <a:rPr lang="es-ES" b="1" dirty="0" smtClean="0"/>
              <a:t>, 2006, 2001, </a:t>
            </a:r>
            <a:r>
              <a:rPr lang="es-ES" b="1" dirty="0" smtClean="0">
                <a:solidFill>
                  <a:srgbClr val="FF0000"/>
                </a:solidFill>
              </a:rPr>
              <a:t>2007</a:t>
            </a:r>
            <a:r>
              <a:rPr lang="es-ES" b="1" dirty="0" smtClean="0"/>
              <a:t>, 1997, </a:t>
            </a:r>
            <a:r>
              <a:rPr lang="es-ES" b="1" dirty="0" smtClean="0">
                <a:solidFill>
                  <a:srgbClr val="FF0000"/>
                </a:solidFill>
              </a:rPr>
              <a:t>2008 </a:t>
            </a:r>
          </a:p>
          <a:p>
            <a:r>
              <a:rPr lang="es-ES" b="1" dirty="0" smtClean="0">
                <a:solidFill>
                  <a:srgbClr val="0000FF"/>
                </a:solidFill>
              </a:rPr>
              <a:t>Nuevos:</a:t>
            </a:r>
          </a:p>
          <a:p>
            <a:r>
              <a:rPr lang="es-ES" b="1" dirty="0" smtClean="0">
                <a:solidFill>
                  <a:srgbClr val="0000FF"/>
                </a:solidFill>
              </a:rPr>
              <a:t>2010, 2005, 1998, 2003, 2006, 2009,</a:t>
            </a:r>
          </a:p>
          <a:p>
            <a:r>
              <a:rPr lang="es-ES" b="1" dirty="0" smtClean="0">
                <a:solidFill>
                  <a:srgbClr val="0000FF"/>
                </a:solidFill>
              </a:rPr>
              <a:t>2002, 2007, 2012, 2004, 2001, 2011</a:t>
            </a:r>
          </a:p>
        </p:txBody>
      </p:sp>
    </p:spTree>
    <p:extLst>
      <p:ext uri="{BB962C8B-B14F-4D97-AF65-F5344CB8AC3E}">
        <p14:creationId xmlns:p14="http://schemas.microsoft.com/office/powerpoint/2010/main" val="3228576201"/>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Text Box 2"/>
          <p:cNvSpPr txBox="1">
            <a:spLocks noChangeArrowheads="1"/>
          </p:cNvSpPr>
          <p:nvPr/>
        </p:nvSpPr>
        <p:spPr bwMode="auto">
          <a:xfrm>
            <a:off x="641541" y="6036404"/>
            <a:ext cx="7848600" cy="701675"/>
          </a:xfrm>
          <a:prstGeom prst="rect">
            <a:avLst/>
          </a:prstGeom>
          <a:solidFill>
            <a:schemeClr val="bg1"/>
          </a:solidFill>
          <a:ln w="9525">
            <a:noFill/>
            <a:miter lim="800000"/>
            <a:headEnd/>
            <a:tailEnd/>
          </a:ln>
          <a:effectLst/>
        </p:spPr>
        <p:txBody>
          <a:bodyPr>
            <a:spAutoFit/>
          </a:bodyPr>
          <a:lstStyle/>
          <a:p>
            <a:pPr eaLnBrk="1" hangingPunct="1">
              <a:spcBef>
                <a:spcPct val="0"/>
              </a:spcBef>
              <a:buFontTx/>
              <a:buNone/>
            </a:pPr>
            <a:r>
              <a:rPr lang="en-US" sz="2000" dirty="0" err="1">
                <a:latin typeface="Comic Sans MS" pitchFamily="66" charset="0"/>
              </a:rPr>
              <a:t>Anomalías</a:t>
            </a:r>
            <a:r>
              <a:rPr lang="en-US" sz="2000" dirty="0">
                <a:latin typeface="Comic Sans MS" pitchFamily="66" charset="0"/>
              </a:rPr>
              <a:t> </a:t>
            </a:r>
            <a:r>
              <a:rPr lang="en-US" sz="2000" dirty="0" err="1">
                <a:latin typeface="Comic Sans MS" pitchFamily="66" charset="0"/>
              </a:rPr>
              <a:t>anuales</a:t>
            </a:r>
            <a:r>
              <a:rPr lang="en-US" sz="2000" dirty="0">
                <a:latin typeface="Comic Sans MS" pitchFamily="66" charset="0"/>
              </a:rPr>
              <a:t> </a:t>
            </a:r>
            <a:r>
              <a:rPr lang="en-US" sz="2000" dirty="0" err="1">
                <a:latin typeface="Comic Sans MS" pitchFamily="66" charset="0"/>
              </a:rPr>
              <a:t>suavizadas</a:t>
            </a:r>
            <a:r>
              <a:rPr lang="en-US" sz="2000" dirty="0">
                <a:latin typeface="Comic Sans MS" pitchFamily="66" charset="0"/>
              </a:rPr>
              <a:t> de la </a:t>
            </a:r>
            <a:r>
              <a:rPr lang="en-US" sz="2000" dirty="0" err="1">
                <a:latin typeface="Comic Sans MS" pitchFamily="66" charset="0"/>
              </a:rPr>
              <a:t>precipitación</a:t>
            </a:r>
            <a:r>
              <a:rPr lang="en-US" sz="2000" dirty="0">
                <a:latin typeface="Comic Sans MS" pitchFamily="66" charset="0"/>
              </a:rPr>
              <a:t> (%) </a:t>
            </a:r>
            <a:r>
              <a:rPr lang="en-US" sz="2000" dirty="0" err="1">
                <a:latin typeface="Comic Sans MS" pitchFamily="66" charset="0"/>
              </a:rPr>
              <a:t>sobre</a:t>
            </a:r>
            <a:r>
              <a:rPr lang="en-US" sz="2000" dirty="0">
                <a:latin typeface="Comic Sans MS" pitchFamily="66" charset="0"/>
              </a:rPr>
              <a:t> </a:t>
            </a:r>
            <a:r>
              <a:rPr lang="en-US" sz="2000" dirty="0" err="1">
                <a:latin typeface="Comic Sans MS" pitchFamily="66" charset="0"/>
              </a:rPr>
              <a:t>tierra</a:t>
            </a:r>
            <a:r>
              <a:rPr lang="en-US" sz="2000" dirty="0">
                <a:latin typeface="Comic Sans MS" pitchFamily="66" charset="0"/>
              </a:rPr>
              <a:t> de 1900 a 2005</a:t>
            </a:r>
          </a:p>
        </p:txBody>
      </p:sp>
      <p:sp>
        <p:nvSpPr>
          <p:cNvPr id="314371" name="Rectangle 3"/>
          <p:cNvSpPr>
            <a:spLocks noChangeArrowheads="1"/>
          </p:cNvSpPr>
          <p:nvPr/>
        </p:nvSpPr>
        <p:spPr bwMode="auto">
          <a:xfrm>
            <a:off x="29981" y="83709"/>
            <a:ext cx="9144000" cy="396875"/>
          </a:xfrm>
          <a:prstGeom prst="rect">
            <a:avLst/>
          </a:prstGeom>
          <a:noFill/>
          <a:ln w="9525">
            <a:noFill/>
            <a:miter lim="800000"/>
            <a:headEnd/>
            <a:tailEnd/>
          </a:ln>
          <a:effectLst/>
        </p:spPr>
        <p:txBody>
          <a:bodyPr>
            <a:spAutoFit/>
          </a:bodyPr>
          <a:lstStyle/>
          <a:p>
            <a:pPr algn="ctr" eaLnBrk="1" hangingPunct="1">
              <a:spcBef>
                <a:spcPct val="0"/>
              </a:spcBef>
              <a:buFontTx/>
              <a:buNone/>
            </a:pPr>
            <a:r>
              <a:rPr lang="en-US" sz="2000" b="1" dirty="0">
                <a:solidFill>
                  <a:srgbClr val="FFFF00"/>
                </a:solidFill>
              </a:rPr>
              <a:t>La </a:t>
            </a:r>
            <a:r>
              <a:rPr lang="en-US" sz="2000" b="1" dirty="0" err="1">
                <a:solidFill>
                  <a:srgbClr val="FFFF00"/>
                </a:solidFill>
              </a:rPr>
              <a:t>precipitación</a:t>
            </a:r>
            <a:r>
              <a:rPr lang="en-US" sz="2000" b="1" dirty="0">
                <a:solidFill>
                  <a:srgbClr val="FFFF00"/>
                </a:solidFill>
              </a:rPr>
              <a:t> </a:t>
            </a:r>
            <a:r>
              <a:rPr lang="en-US" sz="2000" b="1" dirty="0" err="1">
                <a:solidFill>
                  <a:srgbClr val="FFFF00"/>
                </a:solidFill>
              </a:rPr>
              <a:t>sobre</a:t>
            </a:r>
            <a:r>
              <a:rPr lang="en-US" sz="2000" b="1" dirty="0">
                <a:solidFill>
                  <a:srgbClr val="FFFF00"/>
                </a:solidFill>
              </a:rPr>
              <a:t> </a:t>
            </a:r>
            <a:r>
              <a:rPr lang="en-US" sz="2000" b="1" dirty="0" err="1">
                <a:solidFill>
                  <a:srgbClr val="FFFF00"/>
                </a:solidFill>
              </a:rPr>
              <a:t>tierra</a:t>
            </a:r>
            <a:r>
              <a:rPr lang="en-US" sz="2000" b="1" dirty="0">
                <a:solidFill>
                  <a:srgbClr val="FFFF00"/>
                </a:solidFill>
              </a:rPr>
              <a:t> </a:t>
            </a:r>
            <a:r>
              <a:rPr lang="en-US" sz="2000" b="1" dirty="0" err="1">
                <a:solidFill>
                  <a:srgbClr val="FFFF00"/>
                </a:solidFill>
              </a:rPr>
              <a:t>está</a:t>
            </a:r>
            <a:r>
              <a:rPr lang="en-US" sz="2000" b="1" dirty="0">
                <a:solidFill>
                  <a:srgbClr val="FFFF00"/>
                </a:solidFill>
              </a:rPr>
              <a:t> </a:t>
            </a:r>
            <a:r>
              <a:rPr lang="en-US" sz="2000" b="1" dirty="0" err="1">
                <a:solidFill>
                  <a:srgbClr val="FFFF00"/>
                </a:solidFill>
              </a:rPr>
              <a:t>cambiando</a:t>
            </a:r>
            <a:r>
              <a:rPr lang="en-US" sz="2000" b="1" dirty="0">
                <a:solidFill>
                  <a:srgbClr val="FFFF00"/>
                </a:solidFill>
              </a:rPr>
              <a:t> de forma </a:t>
            </a:r>
            <a:r>
              <a:rPr lang="en-US" sz="2000" b="1" dirty="0" err="1">
                <a:solidFill>
                  <a:srgbClr val="FFFF00"/>
                </a:solidFill>
              </a:rPr>
              <a:t>significativa</a:t>
            </a:r>
            <a:endParaRPr lang="en-US" sz="2000" b="1" dirty="0">
              <a:solidFill>
                <a:srgbClr val="FFFF00"/>
              </a:solidFill>
            </a:endParaRPr>
          </a:p>
        </p:txBody>
      </p:sp>
      <p:pic>
        <p:nvPicPr>
          <p:cNvPr id="314373" name="Picture 5" descr="Global precipTrends"/>
          <p:cNvPicPr>
            <a:picLocks noChangeAspect="1" noChangeArrowheads="1"/>
          </p:cNvPicPr>
          <p:nvPr/>
        </p:nvPicPr>
        <p:blipFill>
          <a:blip r:embed="rId2" cstate="print">
            <a:lum bright="-4000"/>
          </a:blip>
          <a:srcRect t="1929" b="19283"/>
          <a:stretch>
            <a:fillRect/>
          </a:stretch>
        </p:blipFill>
        <p:spPr bwMode="auto">
          <a:xfrm>
            <a:off x="304800" y="838200"/>
            <a:ext cx="8637588" cy="5087938"/>
          </a:xfrm>
          <a:prstGeom prst="rect">
            <a:avLst/>
          </a:prstGeom>
          <a:noFill/>
          <a:ln w="9525">
            <a:noFill/>
            <a:miter lim="800000"/>
            <a:headEnd/>
            <a:tailEnd/>
          </a:ln>
        </p:spPr>
      </p:pic>
      <p:grpSp>
        <p:nvGrpSpPr>
          <p:cNvPr id="2" name="Group 6"/>
          <p:cNvGrpSpPr>
            <a:grpSpLocks/>
          </p:cNvGrpSpPr>
          <p:nvPr/>
        </p:nvGrpSpPr>
        <p:grpSpPr bwMode="auto">
          <a:xfrm>
            <a:off x="88900" y="749300"/>
            <a:ext cx="9080500" cy="3886200"/>
            <a:chOff x="56" y="472"/>
            <a:chExt cx="5720" cy="2448"/>
          </a:xfrm>
        </p:grpSpPr>
        <p:sp>
          <p:nvSpPr>
            <p:cNvPr id="314375" name="Freeform 7"/>
            <p:cNvSpPr>
              <a:spLocks/>
            </p:cNvSpPr>
            <p:nvPr/>
          </p:nvSpPr>
          <p:spPr bwMode="auto">
            <a:xfrm>
              <a:off x="56" y="472"/>
              <a:ext cx="5720" cy="2448"/>
            </a:xfrm>
            <a:custGeom>
              <a:avLst/>
              <a:gdLst/>
              <a:ahLst/>
              <a:cxnLst>
                <a:cxn ang="0">
                  <a:pos x="616" y="2024"/>
                </a:cxn>
                <a:cxn ang="0">
                  <a:pos x="280" y="2024"/>
                </a:cxn>
                <a:cxn ang="0">
                  <a:pos x="40" y="1832"/>
                </a:cxn>
                <a:cxn ang="0">
                  <a:pos x="40" y="968"/>
                </a:cxn>
                <a:cxn ang="0">
                  <a:pos x="88" y="392"/>
                </a:cxn>
                <a:cxn ang="0">
                  <a:pos x="520" y="152"/>
                </a:cxn>
                <a:cxn ang="0">
                  <a:pos x="1288" y="56"/>
                </a:cxn>
                <a:cxn ang="0">
                  <a:pos x="4408" y="56"/>
                </a:cxn>
                <a:cxn ang="0">
                  <a:pos x="5224" y="392"/>
                </a:cxn>
                <a:cxn ang="0">
                  <a:pos x="5560" y="824"/>
                </a:cxn>
                <a:cxn ang="0">
                  <a:pos x="5608" y="1592"/>
                </a:cxn>
                <a:cxn ang="0">
                  <a:pos x="5608" y="2312"/>
                </a:cxn>
                <a:cxn ang="0">
                  <a:pos x="4936" y="2408"/>
                </a:cxn>
                <a:cxn ang="0">
                  <a:pos x="4504" y="2360"/>
                </a:cxn>
                <a:cxn ang="0">
                  <a:pos x="4408" y="1880"/>
                </a:cxn>
                <a:cxn ang="0">
                  <a:pos x="4408" y="1112"/>
                </a:cxn>
                <a:cxn ang="0">
                  <a:pos x="3592" y="920"/>
                </a:cxn>
                <a:cxn ang="0">
                  <a:pos x="1768" y="968"/>
                </a:cxn>
                <a:cxn ang="0">
                  <a:pos x="1336" y="1304"/>
                </a:cxn>
                <a:cxn ang="0">
                  <a:pos x="1288" y="1736"/>
                </a:cxn>
                <a:cxn ang="0">
                  <a:pos x="1288" y="2024"/>
                </a:cxn>
                <a:cxn ang="0">
                  <a:pos x="616" y="2024"/>
                </a:cxn>
              </a:cxnLst>
              <a:rect l="0" t="0" r="r" b="b"/>
              <a:pathLst>
                <a:path w="5720" h="2448">
                  <a:moveTo>
                    <a:pt x="616" y="2024"/>
                  </a:moveTo>
                  <a:cubicBezTo>
                    <a:pt x="448" y="2024"/>
                    <a:pt x="376" y="2056"/>
                    <a:pt x="280" y="2024"/>
                  </a:cubicBezTo>
                  <a:cubicBezTo>
                    <a:pt x="184" y="1992"/>
                    <a:pt x="80" y="2008"/>
                    <a:pt x="40" y="1832"/>
                  </a:cubicBezTo>
                  <a:cubicBezTo>
                    <a:pt x="0" y="1656"/>
                    <a:pt x="32" y="1208"/>
                    <a:pt x="40" y="968"/>
                  </a:cubicBezTo>
                  <a:cubicBezTo>
                    <a:pt x="48" y="728"/>
                    <a:pt x="8" y="528"/>
                    <a:pt x="88" y="392"/>
                  </a:cubicBezTo>
                  <a:cubicBezTo>
                    <a:pt x="168" y="256"/>
                    <a:pt x="320" y="208"/>
                    <a:pt x="520" y="152"/>
                  </a:cubicBezTo>
                  <a:cubicBezTo>
                    <a:pt x="720" y="96"/>
                    <a:pt x="640" y="72"/>
                    <a:pt x="1288" y="56"/>
                  </a:cubicBezTo>
                  <a:cubicBezTo>
                    <a:pt x="1936" y="40"/>
                    <a:pt x="3752" y="0"/>
                    <a:pt x="4408" y="56"/>
                  </a:cubicBezTo>
                  <a:cubicBezTo>
                    <a:pt x="5064" y="112"/>
                    <a:pt x="5032" y="264"/>
                    <a:pt x="5224" y="392"/>
                  </a:cubicBezTo>
                  <a:cubicBezTo>
                    <a:pt x="5416" y="520"/>
                    <a:pt x="5496" y="624"/>
                    <a:pt x="5560" y="824"/>
                  </a:cubicBezTo>
                  <a:cubicBezTo>
                    <a:pt x="5624" y="1024"/>
                    <a:pt x="5600" y="1344"/>
                    <a:pt x="5608" y="1592"/>
                  </a:cubicBezTo>
                  <a:cubicBezTo>
                    <a:pt x="5616" y="1840"/>
                    <a:pt x="5720" y="2176"/>
                    <a:pt x="5608" y="2312"/>
                  </a:cubicBezTo>
                  <a:cubicBezTo>
                    <a:pt x="5496" y="2448"/>
                    <a:pt x="5120" y="2400"/>
                    <a:pt x="4936" y="2408"/>
                  </a:cubicBezTo>
                  <a:cubicBezTo>
                    <a:pt x="4752" y="2416"/>
                    <a:pt x="4592" y="2448"/>
                    <a:pt x="4504" y="2360"/>
                  </a:cubicBezTo>
                  <a:cubicBezTo>
                    <a:pt x="4416" y="2272"/>
                    <a:pt x="4424" y="2088"/>
                    <a:pt x="4408" y="1880"/>
                  </a:cubicBezTo>
                  <a:cubicBezTo>
                    <a:pt x="4392" y="1672"/>
                    <a:pt x="4544" y="1272"/>
                    <a:pt x="4408" y="1112"/>
                  </a:cubicBezTo>
                  <a:cubicBezTo>
                    <a:pt x="4272" y="952"/>
                    <a:pt x="4032" y="944"/>
                    <a:pt x="3592" y="920"/>
                  </a:cubicBezTo>
                  <a:cubicBezTo>
                    <a:pt x="3152" y="896"/>
                    <a:pt x="2144" y="904"/>
                    <a:pt x="1768" y="968"/>
                  </a:cubicBezTo>
                  <a:cubicBezTo>
                    <a:pt x="1392" y="1032"/>
                    <a:pt x="1416" y="1176"/>
                    <a:pt x="1336" y="1304"/>
                  </a:cubicBezTo>
                  <a:cubicBezTo>
                    <a:pt x="1256" y="1432"/>
                    <a:pt x="1296" y="1616"/>
                    <a:pt x="1288" y="1736"/>
                  </a:cubicBezTo>
                  <a:cubicBezTo>
                    <a:pt x="1280" y="1856"/>
                    <a:pt x="1400" y="1976"/>
                    <a:pt x="1288" y="2024"/>
                  </a:cubicBezTo>
                  <a:cubicBezTo>
                    <a:pt x="1176" y="2072"/>
                    <a:pt x="784" y="2024"/>
                    <a:pt x="616" y="2024"/>
                  </a:cubicBezTo>
                  <a:close/>
                </a:path>
              </a:pathLst>
            </a:custGeom>
            <a:noFill/>
            <a:ln w="57150" cmpd="sng">
              <a:solidFill>
                <a:srgbClr val="CC0000"/>
              </a:solidFill>
              <a:round/>
              <a:headEnd/>
              <a:tailEnd/>
            </a:ln>
            <a:effectLst/>
          </p:spPr>
          <p:txBody>
            <a:bodyPr/>
            <a:lstStyle/>
            <a:p>
              <a:endParaRPr lang="es-ES_tradnl"/>
            </a:p>
          </p:txBody>
        </p:sp>
        <p:sp>
          <p:nvSpPr>
            <p:cNvPr id="314376" name="Text Box 8"/>
            <p:cNvSpPr txBox="1">
              <a:spLocks noChangeArrowheads="1"/>
            </p:cNvSpPr>
            <p:nvPr/>
          </p:nvSpPr>
          <p:spPr bwMode="auto">
            <a:xfrm>
              <a:off x="4512" y="960"/>
              <a:ext cx="910" cy="288"/>
            </a:xfrm>
            <a:prstGeom prst="rect">
              <a:avLst/>
            </a:prstGeom>
            <a:noFill/>
            <a:ln w="9525">
              <a:noFill/>
              <a:miter lim="800000"/>
              <a:headEnd/>
              <a:tailEnd/>
            </a:ln>
            <a:effectLst/>
          </p:spPr>
          <p:txBody>
            <a:bodyPr wrap="none">
              <a:spAutoFit/>
            </a:bodyPr>
            <a:lstStyle/>
            <a:p>
              <a:pPr eaLnBrk="1" hangingPunct="1">
                <a:spcBef>
                  <a:spcPct val="0"/>
                </a:spcBef>
                <a:buFontTx/>
                <a:buNone/>
              </a:pPr>
              <a:r>
                <a:rPr lang="en-US" b="1">
                  <a:solidFill>
                    <a:srgbClr val="CC0000"/>
                  </a:solidFill>
                  <a:latin typeface="Comic Sans MS" pitchFamily="66" charset="0"/>
                </a:rPr>
                <a:t>Aumenta</a:t>
              </a:r>
            </a:p>
          </p:txBody>
        </p:sp>
      </p:grpSp>
      <p:grpSp>
        <p:nvGrpSpPr>
          <p:cNvPr id="3" name="Group 9"/>
          <p:cNvGrpSpPr>
            <a:grpSpLocks/>
          </p:cNvGrpSpPr>
          <p:nvPr/>
        </p:nvGrpSpPr>
        <p:grpSpPr bwMode="auto">
          <a:xfrm>
            <a:off x="38100" y="3987800"/>
            <a:ext cx="8813800" cy="2044700"/>
            <a:chOff x="24" y="2512"/>
            <a:chExt cx="5552" cy="1288"/>
          </a:xfrm>
        </p:grpSpPr>
        <p:sp>
          <p:nvSpPr>
            <p:cNvPr id="314378" name="Text Box 10"/>
            <p:cNvSpPr txBox="1">
              <a:spLocks noChangeArrowheads="1"/>
            </p:cNvSpPr>
            <p:nvPr/>
          </p:nvSpPr>
          <p:spPr bwMode="auto">
            <a:xfrm>
              <a:off x="4464" y="3216"/>
              <a:ext cx="1019" cy="288"/>
            </a:xfrm>
            <a:prstGeom prst="rect">
              <a:avLst/>
            </a:prstGeom>
            <a:noFill/>
            <a:ln w="9525">
              <a:noFill/>
              <a:miter lim="800000"/>
              <a:headEnd/>
              <a:tailEnd/>
            </a:ln>
            <a:effectLst/>
          </p:spPr>
          <p:txBody>
            <a:bodyPr wrap="none">
              <a:spAutoFit/>
            </a:bodyPr>
            <a:lstStyle/>
            <a:p>
              <a:pPr eaLnBrk="1" hangingPunct="1">
                <a:spcBef>
                  <a:spcPct val="0"/>
                </a:spcBef>
                <a:buFontTx/>
                <a:buNone/>
              </a:pPr>
              <a:r>
                <a:rPr lang="en-US" b="1">
                  <a:solidFill>
                    <a:srgbClr val="CC0000"/>
                  </a:solidFill>
                  <a:latin typeface="Comic Sans MS" pitchFamily="66" charset="0"/>
                </a:rPr>
                <a:t>Disminuye</a:t>
              </a:r>
            </a:p>
          </p:txBody>
        </p:sp>
        <p:sp>
          <p:nvSpPr>
            <p:cNvPr id="314379" name="Freeform 11"/>
            <p:cNvSpPr>
              <a:spLocks/>
            </p:cNvSpPr>
            <p:nvPr/>
          </p:nvSpPr>
          <p:spPr bwMode="auto">
            <a:xfrm>
              <a:off x="24" y="2512"/>
              <a:ext cx="5552" cy="1288"/>
            </a:xfrm>
            <a:custGeom>
              <a:avLst/>
              <a:gdLst/>
              <a:ahLst/>
              <a:cxnLst>
                <a:cxn ang="0">
                  <a:pos x="120" y="656"/>
                </a:cxn>
                <a:cxn ang="0">
                  <a:pos x="120" y="272"/>
                </a:cxn>
                <a:cxn ang="0">
                  <a:pos x="264" y="32"/>
                </a:cxn>
                <a:cxn ang="0">
                  <a:pos x="1176" y="80"/>
                </a:cxn>
                <a:cxn ang="0">
                  <a:pos x="1368" y="272"/>
                </a:cxn>
                <a:cxn ang="0">
                  <a:pos x="1656" y="368"/>
                </a:cxn>
                <a:cxn ang="0">
                  <a:pos x="3384" y="368"/>
                </a:cxn>
                <a:cxn ang="0">
                  <a:pos x="4536" y="416"/>
                </a:cxn>
                <a:cxn ang="0">
                  <a:pos x="5400" y="752"/>
                </a:cxn>
                <a:cxn ang="0">
                  <a:pos x="5352" y="1040"/>
                </a:cxn>
                <a:cxn ang="0">
                  <a:pos x="4200" y="1232"/>
                </a:cxn>
                <a:cxn ang="0">
                  <a:pos x="840" y="1184"/>
                </a:cxn>
                <a:cxn ang="0">
                  <a:pos x="120" y="656"/>
                </a:cxn>
              </a:cxnLst>
              <a:rect l="0" t="0" r="r" b="b"/>
              <a:pathLst>
                <a:path w="5552" h="1288">
                  <a:moveTo>
                    <a:pt x="120" y="656"/>
                  </a:moveTo>
                  <a:cubicBezTo>
                    <a:pt x="0" y="504"/>
                    <a:pt x="96" y="376"/>
                    <a:pt x="120" y="272"/>
                  </a:cubicBezTo>
                  <a:cubicBezTo>
                    <a:pt x="144" y="168"/>
                    <a:pt x="88" y="64"/>
                    <a:pt x="264" y="32"/>
                  </a:cubicBezTo>
                  <a:cubicBezTo>
                    <a:pt x="440" y="0"/>
                    <a:pt x="992" y="40"/>
                    <a:pt x="1176" y="80"/>
                  </a:cubicBezTo>
                  <a:cubicBezTo>
                    <a:pt x="1360" y="120"/>
                    <a:pt x="1288" y="224"/>
                    <a:pt x="1368" y="272"/>
                  </a:cubicBezTo>
                  <a:cubicBezTo>
                    <a:pt x="1448" y="320"/>
                    <a:pt x="1320" y="352"/>
                    <a:pt x="1656" y="368"/>
                  </a:cubicBezTo>
                  <a:cubicBezTo>
                    <a:pt x="1992" y="384"/>
                    <a:pt x="2904" y="360"/>
                    <a:pt x="3384" y="368"/>
                  </a:cubicBezTo>
                  <a:cubicBezTo>
                    <a:pt x="3864" y="376"/>
                    <a:pt x="4200" y="352"/>
                    <a:pt x="4536" y="416"/>
                  </a:cubicBezTo>
                  <a:cubicBezTo>
                    <a:pt x="4872" y="480"/>
                    <a:pt x="5264" y="648"/>
                    <a:pt x="5400" y="752"/>
                  </a:cubicBezTo>
                  <a:cubicBezTo>
                    <a:pt x="5536" y="856"/>
                    <a:pt x="5552" y="960"/>
                    <a:pt x="5352" y="1040"/>
                  </a:cubicBezTo>
                  <a:cubicBezTo>
                    <a:pt x="5152" y="1120"/>
                    <a:pt x="4952" y="1208"/>
                    <a:pt x="4200" y="1232"/>
                  </a:cubicBezTo>
                  <a:cubicBezTo>
                    <a:pt x="3448" y="1256"/>
                    <a:pt x="1520" y="1288"/>
                    <a:pt x="840" y="1184"/>
                  </a:cubicBezTo>
                  <a:cubicBezTo>
                    <a:pt x="160" y="1080"/>
                    <a:pt x="240" y="808"/>
                    <a:pt x="120" y="656"/>
                  </a:cubicBezTo>
                  <a:close/>
                </a:path>
              </a:pathLst>
            </a:custGeom>
            <a:noFill/>
            <a:ln w="57150" cmpd="sng">
              <a:solidFill>
                <a:srgbClr val="CC0000"/>
              </a:solidFill>
              <a:round/>
              <a:headEnd/>
              <a:tailEnd/>
            </a:ln>
            <a:effectLst/>
          </p:spPr>
          <p:txBody>
            <a:bodyPr/>
            <a:lstStyle/>
            <a:p>
              <a:endParaRPr lang="es-ES_tradnl"/>
            </a:p>
          </p:txBody>
        </p:sp>
      </p:grpSp>
      <p:sp>
        <p:nvSpPr>
          <p:cNvPr id="13" name="Line 8"/>
          <p:cNvSpPr>
            <a:spLocks noChangeShapeType="1"/>
          </p:cNvSpPr>
          <p:nvPr/>
        </p:nvSpPr>
        <p:spPr bwMode="auto">
          <a:xfrm>
            <a:off x="0" y="620688"/>
            <a:ext cx="9144000" cy="0"/>
          </a:xfrm>
          <a:prstGeom prst="line">
            <a:avLst/>
          </a:prstGeom>
          <a:noFill/>
          <a:ln w="38100">
            <a:solidFill>
              <a:srgbClr val="0000FF"/>
            </a:solidFill>
            <a:round/>
            <a:headEnd/>
            <a:tailEnd/>
          </a:ln>
          <a:effectLst/>
        </p:spPr>
        <p:txBody>
          <a:bodyPr/>
          <a:lstStyle/>
          <a:p>
            <a:pPr eaLnBrk="0" fontAlgn="base" hangingPunct="0">
              <a:spcBef>
                <a:spcPct val="20000"/>
              </a:spcBef>
              <a:spcAft>
                <a:spcPct val="0"/>
              </a:spcAft>
              <a:buFont typeface="Times" pitchFamily="18" charset="0"/>
              <a:buChar char="•"/>
            </a:pPr>
            <a:endParaRPr lang="es-ES_tradnl" sz="2400" smtClean="0">
              <a:solidFill>
                <a:srgbClr val="000000"/>
              </a:solidFill>
            </a:endParaRPr>
          </a:p>
        </p:txBody>
      </p:sp>
    </p:spTree>
    <p:extLst>
      <p:ext uri="{BB962C8B-B14F-4D97-AF65-F5344CB8AC3E}">
        <p14:creationId xmlns:p14="http://schemas.microsoft.com/office/powerpoint/2010/main" val="926796651"/>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46"/>
          <p:cNvSpPr>
            <a:spLocks noChangeArrowheads="1"/>
          </p:cNvSpPr>
          <p:nvPr/>
        </p:nvSpPr>
        <p:spPr bwMode="auto">
          <a:xfrm>
            <a:off x="1" y="260350"/>
            <a:ext cx="9144000" cy="654050"/>
          </a:xfrm>
          <a:prstGeom prst="rect">
            <a:avLst/>
          </a:prstGeom>
          <a:noFill/>
          <a:ln w="9525">
            <a:noFill/>
            <a:miter lim="800000"/>
            <a:headEnd/>
            <a:tailEnd/>
          </a:ln>
        </p:spPr>
        <p:txBody>
          <a:bodyPr anchor="ctr"/>
          <a:lstStyle/>
          <a:p>
            <a:pPr>
              <a:spcBef>
                <a:spcPct val="0"/>
              </a:spcBef>
            </a:pPr>
            <a:r>
              <a:rPr lang="es-ES" sz="2400" dirty="0">
                <a:solidFill>
                  <a:srgbClr val="FFC000"/>
                </a:solidFill>
              </a:rPr>
              <a:t> </a:t>
            </a:r>
            <a:r>
              <a:rPr lang="es-ES" sz="2400" dirty="0" err="1">
                <a:solidFill>
                  <a:srgbClr val="99FF33"/>
                </a:solidFill>
              </a:rPr>
              <a:t>SPdP</a:t>
            </a:r>
            <a:r>
              <a:rPr lang="es-ES" sz="2400" dirty="0">
                <a:solidFill>
                  <a:srgbClr val="99FF33"/>
                </a:solidFill>
              </a:rPr>
              <a:t>: </a:t>
            </a:r>
            <a:r>
              <a:rPr lang="es-ES" sz="2400" dirty="0" smtClean="0">
                <a:solidFill>
                  <a:srgbClr val="99FF33"/>
                </a:solidFill>
              </a:rPr>
              <a:t>tendencias anuales medias</a:t>
            </a:r>
            <a:r>
              <a:rPr lang="en-GB" sz="2400" dirty="0" smtClean="0">
                <a:solidFill>
                  <a:srgbClr val="99FF33"/>
                </a:solidFill>
              </a:rPr>
              <a:t> </a:t>
            </a:r>
            <a:r>
              <a:rPr lang="es-ES" sz="2400" dirty="0" smtClean="0">
                <a:solidFill>
                  <a:srgbClr val="99FF33"/>
                </a:solidFill>
              </a:rPr>
              <a:t>observadas </a:t>
            </a:r>
            <a:r>
              <a:rPr lang="en-GB" sz="2400" dirty="0" smtClean="0">
                <a:solidFill>
                  <a:srgbClr val="99FF33"/>
                </a:solidFill>
              </a:rPr>
              <a:t>(</a:t>
            </a:r>
            <a:r>
              <a:rPr lang="en-GB" sz="2400" dirty="0">
                <a:solidFill>
                  <a:srgbClr val="99FF33"/>
                </a:solidFill>
              </a:rPr>
              <a:t>1973-2008)</a:t>
            </a:r>
            <a:endParaRPr lang="en-GB" sz="2400" b="0" dirty="0">
              <a:solidFill>
                <a:srgbClr val="99FF33"/>
              </a:solidFill>
              <a:latin typeface="Arial" pitchFamily="34" charset="0"/>
            </a:endParaRPr>
          </a:p>
        </p:txBody>
      </p:sp>
      <p:graphicFrame>
        <p:nvGraphicFramePr>
          <p:cNvPr id="337710" name="Group 814"/>
          <p:cNvGraphicFramePr>
            <a:graphicFrameLocks noGrp="1"/>
          </p:cNvGraphicFramePr>
          <p:nvPr/>
        </p:nvGraphicFramePr>
        <p:xfrm>
          <a:off x="285750" y="1357313"/>
          <a:ext cx="8424863" cy="4836500"/>
        </p:xfrm>
        <a:graphic>
          <a:graphicData uri="http://schemas.openxmlformats.org/drawingml/2006/table">
            <a:tbl>
              <a:tblPr/>
              <a:tblGrid>
                <a:gridCol w="1439863"/>
                <a:gridCol w="1655762"/>
                <a:gridCol w="2376488"/>
                <a:gridCol w="1439862"/>
                <a:gridCol w="1512888"/>
              </a:tblGrid>
              <a:tr h="81597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ea typeface="Times New Roman" pitchFamily="18" charset="0"/>
                          <a:cs typeface="Arial" charset="0"/>
                        </a:rPr>
                        <a:t>Variable</a:t>
                      </a:r>
                      <a:endPar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err="1" smtClean="0">
                          <a:ln>
                            <a:noFill/>
                          </a:ln>
                          <a:solidFill>
                            <a:schemeClr val="tx1"/>
                          </a:solidFill>
                          <a:effectLst/>
                          <a:latin typeface="Arial" charset="0"/>
                          <a:ea typeface="Times New Roman" pitchFamily="18" charset="0"/>
                          <a:cs typeface="Arial" charset="0"/>
                        </a:rPr>
                        <a:t>Tasa</a:t>
                      </a:r>
                      <a:r>
                        <a:rPr kumimoji="0" lang="en-GB" sz="1600" b="1" i="0" u="none" strike="noStrike" cap="none" normalizeH="0" baseline="0" dirty="0" smtClean="0">
                          <a:ln>
                            <a:noFill/>
                          </a:ln>
                          <a:solidFill>
                            <a:schemeClr val="tx1"/>
                          </a:solidFill>
                          <a:effectLst/>
                          <a:latin typeface="Arial" charset="0"/>
                          <a:ea typeface="Times New Roman" pitchFamily="18" charset="0"/>
                          <a:cs typeface="Arial" charset="0"/>
                        </a:rPr>
                        <a:t> de </a:t>
                      </a:r>
                      <a:r>
                        <a:rPr kumimoji="0" lang="en-GB" sz="1600" b="1" i="0" u="none" strike="noStrike" cap="none" normalizeH="0" baseline="0" dirty="0" err="1" smtClean="0">
                          <a:ln>
                            <a:noFill/>
                          </a:ln>
                          <a:solidFill>
                            <a:schemeClr val="tx1"/>
                          </a:solidFill>
                          <a:effectLst/>
                          <a:latin typeface="Arial" charset="0"/>
                          <a:ea typeface="Times New Roman" pitchFamily="18" charset="0"/>
                          <a:cs typeface="Arial" charset="0"/>
                        </a:rPr>
                        <a:t>cambio</a:t>
                      </a:r>
                      <a:endParaRPr kumimoji="0" lang="en-GB" sz="16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ea typeface="Times New Roman" pitchFamily="18" charset="0"/>
                          <a:cs typeface="Arial" charset="0"/>
                        </a:rPr>
                        <a:t>(</a:t>
                      </a:r>
                      <a:r>
                        <a:rPr kumimoji="0" lang="en-GB" sz="1600" b="1" i="0" u="none" strike="noStrike" cap="none" normalizeH="0" baseline="0" dirty="0" err="1" smtClean="0">
                          <a:ln>
                            <a:noFill/>
                          </a:ln>
                          <a:solidFill>
                            <a:schemeClr val="tx1"/>
                          </a:solidFill>
                          <a:effectLst/>
                          <a:latin typeface="Arial" charset="0"/>
                          <a:ea typeface="Times New Roman" pitchFamily="18" charset="0"/>
                          <a:cs typeface="Arial" charset="0"/>
                        </a:rPr>
                        <a:t>por</a:t>
                      </a:r>
                      <a:r>
                        <a:rPr kumimoji="0" lang="en-GB" sz="1600" b="1"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n-GB" sz="1600" b="1" i="0" u="none" strike="noStrike" cap="none" normalizeH="0" baseline="0" dirty="0" err="1" smtClean="0">
                          <a:ln>
                            <a:noFill/>
                          </a:ln>
                          <a:solidFill>
                            <a:schemeClr val="tx1"/>
                          </a:solidFill>
                          <a:effectLst/>
                          <a:latin typeface="Arial" charset="0"/>
                          <a:ea typeface="Times New Roman" pitchFamily="18" charset="0"/>
                          <a:cs typeface="Arial" charset="0"/>
                        </a:rPr>
                        <a:t>década</a:t>
                      </a:r>
                      <a:r>
                        <a:rPr kumimoji="0" lang="en-GB" sz="1600" b="1" i="0" u="none" strike="noStrike" cap="none" normalizeH="0" baseline="0" dirty="0" smtClean="0">
                          <a:ln>
                            <a:noFill/>
                          </a:ln>
                          <a:solidFill>
                            <a:schemeClr val="tx1"/>
                          </a:solidFill>
                          <a:effectLst/>
                          <a:latin typeface="Arial" charset="0"/>
                          <a:ea typeface="Times New Roman" pitchFamily="18" charset="0"/>
                          <a:cs typeface="Arial" charset="0"/>
                        </a:rPr>
                        <a:t>)</a:t>
                      </a:r>
                      <a:endPar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charset="0"/>
                          <a:ea typeface="Times New Roman" pitchFamily="18" charset="0"/>
                          <a:cs typeface="Arial" charset="0"/>
                        </a:rPr>
                        <a:t>Confianza estadística</a:t>
                      </a:r>
                      <a:endPar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ea typeface="Times New Roman" pitchFamily="18" charset="0"/>
                          <a:cs typeface="Arial" charset="0"/>
                        </a:rPr>
                        <a:t>95% </a:t>
                      </a:r>
                      <a:r>
                        <a:rPr kumimoji="0" lang="en-GB" sz="1600" b="1" i="0" u="none" strike="noStrike" cap="none" normalizeH="0" baseline="0" dirty="0" err="1" smtClean="0">
                          <a:ln>
                            <a:noFill/>
                          </a:ln>
                          <a:solidFill>
                            <a:schemeClr val="tx1"/>
                          </a:solidFill>
                          <a:effectLst/>
                          <a:latin typeface="Arial" charset="0"/>
                          <a:ea typeface="Times New Roman" pitchFamily="18" charset="0"/>
                          <a:cs typeface="Arial" charset="0"/>
                        </a:rPr>
                        <a:t>intervalo</a:t>
                      </a:r>
                      <a:r>
                        <a:rPr kumimoji="0" lang="en-GB" sz="1600" b="1"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n-GB" sz="1600" b="1" i="0" u="none" strike="noStrike" cap="none" normalizeH="0" baseline="0" dirty="0" err="1" smtClean="0">
                          <a:ln>
                            <a:noFill/>
                          </a:ln>
                          <a:solidFill>
                            <a:schemeClr val="tx1"/>
                          </a:solidFill>
                          <a:effectLst/>
                          <a:latin typeface="Arial" charset="0"/>
                          <a:ea typeface="Times New Roman" pitchFamily="18" charset="0"/>
                          <a:cs typeface="Arial" charset="0"/>
                        </a:rPr>
                        <a:t>confianza</a:t>
                      </a:r>
                      <a:endPar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es-ES_tradnl"/>
                    </a:p>
                  </a:txBody>
                  <a:tcPr/>
                </a:tc>
              </a:tr>
              <a:tr h="314325">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err="1" smtClean="0">
                          <a:ln>
                            <a:noFill/>
                          </a:ln>
                          <a:solidFill>
                            <a:schemeClr val="tx1"/>
                          </a:solidFill>
                          <a:effectLst/>
                          <a:latin typeface="Arial" charset="0"/>
                          <a:ea typeface="Times New Roman" pitchFamily="18" charset="0"/>
                          <a:cs typeface="Arial" charset="0"/>
                        </a:rPr>
                        <a:t>Límite</a:t>
                      </a:r>
                      <a:r>
                        <a:rPr kumimoji="0" lang="en-GB" sz="1600" b="1" i="0" u="none" strike="noStrike" cap="none" normalizeH="0" baseline="0" dirty="0" smtClean="0">
                          <a:ln>
                            <a:noFill/>
                          </a:ln>
                          <a:solidFill>
                            <a:schemeClr val="tx1"/>
                          </a:solidFill>
                          <a:effectLst/>
                          <a:latin typeface="Arial" charset="0"/>
                          <a:ea typeface="Times New Roman" pitchFamily="18" charset="0"/>
                          <a:cs typeface="Arial" charset="0"/>
                        </a:rPr>
                        <a:t> inferior</a:t>
                      </a:r>
                      <a:endPar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err="1" smtClean="0">
                          <a:ln>
                            <a:noFill/>
                          </a:ln>
                          <a:solidFill>
                            <a:schemeClr val="tx1"/>
                          </a:solidFill>
                          <a:effectLst/>
                          <a:latin typeface="Arial" charset="0"/>
                          <a:ea typeface="Times New Roman" pitchFamily="18" charset="0"/>
                          <a:cs typeface="Arial" charset="0"/>
                        </a:rPr>
                        <a:t>Límite</a:t>
                      </a:r>
                      <a:r>
                        <a:rPr kumimoji="0" lang="en-GB" sz="1600" b="1" i="0" u="none" strike="noStrike" cap="none" normalizeH="0" baseline="0" dirty="0" smtClean="0">
                          <a:ln>
                            <a:noFill/>
                          </a:ln>
                          <a:solidFill>
                            <a:schemeClr val="tx1"/>
                          </a:solidFill>
                          <a:effectLst/>
                          <a:latin typeface="Arial" charset="0"/>
                          <a:ea typeface="Times New Roman" pitchFamily="18" charset="0"/>
                          <a:cs typeface="Arial" charset="0"/>
                        </a:rPr>
                        <a:t> superior</a:t>
                      </a:r>
                      <a:endPar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76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T (ºC)</a:t>
                      </a:r>
                      <a:endParaRPr kumimoji="0" lang="en-GB"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+0.56</a:t>
                      </a:r>
                    </a:p>
                  </a:txBody>
                  <a:tcPr anchor="ct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n-GB" sz="1600" b="0" i="0" u="none" strike="noStrike" cap="none" normalizeH="0" baseline="0" dirty="0" err="1" smtClean="0">
                          <a:ln>
                            <a:noFill/>
                          </a:ln>
                          <a:solidFill>
                            <a:schemeClr val="tx1"/>
                          </a:solidFill>
                          <a:effectLst/>
                          <a:latin typeface="Arial" charset="0"/>
                          <a:ea typeface="Times New Roman" pitchFamily="18" charset="0"/>
                          <a:cs typeface="Arial" charset="0"/>
                        </a:rPr>
                        <a:t>Virtualmente</a:t>
                      </a:r>
                      <a:r>
                        <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n-GB" sz="1600" b="0" i="0" u="none" strike="noStrike" cap="none" normalizeH="0" baseline="0" dirty="0" err="1" smtClean="0">
                          <a:ln>
                            <a:noFill/>
                          </a:ln>
                          <a:solidFill>
                            <a:schemeClr val="tx1"/>
                          </a:solidFill>
                          <a:effectLst/>
                          <a:latin typeface="Arial" charset="0"/>
                          <a:ea typeface="Times New Roman" pitchFamily="18" charset="0"/>
                          <a:cs typeface="Arial" charset="0"/>
                        </a:rPr>
                        <a:t>cierto</a:t>
                      </a:r>
                      <a:endPar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  +0.44 </a:t>
                      </a: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  +0.68</a:t>
                      </a:r>
                    </a:p>
                  </a:txBody>
                  <a:tcPr anchor="ct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FFFF"/>
                    </a:solidFill>
                  </a:tcPr>
                </a:tc>
              </a:tr>
              <a:tr h="476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 T min (ºC)</a:t>
                      </a:r>
                      <a:endParaRPr kumimoji="0" lang="en-GB"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+0.69</a:t>
                      </a:r>
                    </a:p>
                  </a:txBody>
                  <a:tcPr anchor="ct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smtClean="0">
                          <a:ln>
                            <a:noFill/>
                          </a:ln>
                          <a:solidFill>
                            <a:schemeClr val="tx1"/>
                          </a:solidFill>
                          <a:effectLst/>
                          <a:latin typeface="Arial" charset="0"/>
                          <a:ea typeface="Times New Roman" pitchFamily="18" charset="0"/>
                          <a:cs typeface="Arial" charset="0"/>
                        </a:rPr>
                        <a:t>Virtualmente</a:t>
                      </a:r>
                      <a:r>
                        <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n-GB" sz="1600" b="0" i="0" u="none" strike="noStrike" cap="none" normalizeH="0" baseline="0" dirty="0" err="1" smtClean="0">
                          <a:ln>
                            <a:noFill/>
                          </a:ln>
                          <a:solidFill>
                            <a:schemeClr val="tx1"/>
                          </a:solidFill>
                          <a:effectLst/>
                          <a:latin typeface="Arial" charset="0"/>
                          <a:ea typeface="Times New Roman" pitchFamily="18" charset="0"/>
                          <a:cs typeface="Arial" charset="0"/>
                        </a:rPr>
                        <a:t>cierto</a:t>
                      </a:r>
                      <a:endPar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a:noFill/>
                    </a:lnL>
                    <a:lnR>
                      <a:noFill/>
                    </a:lnR>
                    <a:lnT>
                      <a:noFill/>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  +0.57</a:t>
                      </a:r>
                    </a:p>
                  </a:txBody>
                  <a:tcPr anchor="ctr" horzOverflow="overflow">
                    <a:lnL>
                      <a:noFill/>
                    </a:lnL>
                    <a:lnR>
                      <a:noFill/>
                    </a:lnR>
                    <a:lnT>
                      <a:noFill/>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  +0.82</a:t>
                      </a: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E7F3ED"/>
                    </a:solidFill>
                  </a:tcPr>
                </a:tc>
              </a:tr>
              <a:tr h="496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ea typeface="Times New Roman" pitchFamily="18" charset="0"/>
                          <a:cs typeface="Arial" charset="0"/>
                        </a:rPr>
                        <a:t>  T max (ºC)</a:t>
                      </a:r>
                      <a:endPar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rPr>
                        <a:t>+0.43</a:t>
                      </a:r>
                    </a:p>
                  </a:txBody>
                  <a:tcPr anchor="ct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smtClean="0">
                          <a:ln>
                            <a:noFill/>
                          </a:ln>
                          <a:solidFill>
                            <a:schemeClr val="tx1"/>
                          </a:solidFill>
                          <a:effectLst/>
                          <a:latin typeface="Arial" charset="0"/>
                          <a:ea typeface="Times New Roman" pitchFamily="18" charset="0"/>
                          <a:cs typeface="Arial" charset="0"/>
                        </a:rPr>
                        <a:t>Virtualmente</a:t>
                      </a:r>
                      <a:r>
                        <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n-GB" sz="1600" b="0" i="0" u="none" strike="noStrike" cap="none" normalizeH="0" baseline="0" dirty="0" err="1" smtClean="0">
                          <a:ln>
                            <a:noFill/>
                          </a:ln>
                          <a:solidFill>
                            <a:schemeClr val="tx1"/>
                          </a:solidFill>
                          <a:effectLst/>
                          <a:latin typeface="Arial" charset="0"/>
                          <a:ea typeface="Times New Roman" pitchFamily="18" charset="0"/>
                          <a:cs typeface="Arial" charset="0"/>
                        </a:rPr>
                        <a:t>cierto</a:t>
                      </a:r>
                      <a:endPar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  +0.26</a:t>
                      </a: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  +0.60</a:t>
                      </a: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FFFF"/>
                    </a:solidFill>
                  </a:tcPr>
                </a:tc>
              </a:tr>
              <a:tr h="5426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  pcp (mm)</a:t>
                      </a:r>
                      <a:endParaRPr kumimoji="0" lang="en-GB"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rPr>
                        <a:t>-41.90</a:t>
                      </a:r>
                    </a:p>
                  </a:txBody>
                  <a:tcPr anchor="ct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smtClean="0">
                          <a:ln>
                            <a:noFill/>
                          </a:ln>
                          <a:solidFill>
                            <a:schemeClr val="tx1"/>
                          </a:solidFill>
                          <a:effectLst/>
                          <a:latin typeface="Arial" charset="0"/>
                          <a:ea typeface="Times New Roman" pitchFamily="18" charset="0"/>
                          <a:cs typeface="Arial" charset="0"/>
                        </a:rPr>
                        <a:t>Virtualmente</a:t>
                      </a:r>
                      <a:r>
                        <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n-GB" sz="1600" b="0" i="0" u="none" strike="noStrike" cap="none" normalizeH="0" baseline="0" dirty="0" err="1" smtClean="0">
                          <a:ln>
                            <a:noFill/>
                          </a:ln>
                          <a:solidFill>
                            <a:schemeClr val="tx1"/>
                          </a:solidFill>
                          <a:effectLst/>
                          <a:latin typeface="Arial" charset="0"/>
                          <a:ea typeface="Times New Roman" pitchFamily="18" charset="0"/>
                          <a:cs typeface="Arial" charset="0"/>
                        </a:rPr>
                        <a:t>cierto</a:t>
                      </a:r>
                      <a:endPar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a:noFill/>
                    </a:lnL>
                    <a:lnR>
                      <a:noFill/>
                    </a:lnR>
                    <a:lnT>
                      <a:noFill/>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 -67.72</a:t>
                      </a:r>
                    </a:p>
                  </a:txBody>
                  <a:tcPr anchor="ctr" horzOverflow="overflow">
                    <a:lnL>
                      <a:noFill/>
                    </a:lnL>
                    <a:lnR>
                      <a:noFill/>
                    </a:lnR>
                    <a:lnT>
                      <a:noFill/>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 -16.08</a:t>
                      </a: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E7F3ED"/>
                    </a:solidFill>
                  </a:tcPr>
                </a:tc>
              </a:tr>
              <a:tr h="476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ea typeface="Times New Roman" pitchFamily="18" charset="0"/>
                          <a:cs typeface="Arial" charset="0"/>
                        </a:rPr>
                        <a:t>  Hr (%)</a:t>
                      </a:r>
                      <a:endPar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rPr>
                        <a:t>-1.20</a:t>
                      </a:r>
                    </a:p>
                  </a:txBody>
                  <a:tcPr anchor="ct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smtClean="0">
                          <a:ln>
                            <a:noFill/>
                          </a:ln>
                          <a:solidFill>
                            <a:schemeClr val="tx1"/>
                          </a:solidFill>
                          <a:effectLst/>
                          <a:latin typeface="Arial" charset="0"/>
                          <a:ea typeface="Times New Roman" pitchFamily="18" charset="0"/>
                          <a:cs typeface="Arial" charset="0"/>
                        </a:rPr>
                        <a:t>Virtualmente</a:t>
                      </a:r>
                      <a:r>
                        <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n-GB" sz="1600" b="0" i="0" u="none" strike="noStrike" cap="none" normalizeH="0" baseline="0" dirty="0" err="1" smtClean="0">
                          <a:ln>
                            <a:noFill/>
                          </a:ln>
                          <a:solidFill>
                            <a:schemeClr val="tx1"/>
                          </a:solidFill>
                          <a:effectLst/>
                          <a:latin typeface="Arial" charset="0"/>
                          <a:ea typeface="Times New Roman" pitchFamily="18" charset="0"/>
                          <a:cs typeface="Arial" charset="0"/>
                        </a:rPr>
                        <a:t>cierto</a:t>
                      </a:r>
                      <a:endPar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rPr>
                        <a:t>  -1.82</a:t>
                      </a: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rPr>
                        <a:t>  -0.58</a:t>
                      </a: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FFFF"/>
                    </a:solidFill>
                  </a:tcPr>
                </a:tc>
              </a:tr>
              <a:tr h="474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  clt (%)</a:t>
                      </a:r>
                      <a:endParaRPr kumimoji="0" lang="en-GB"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rPr>
                        <a:t>+2.46</a:t>
                      </a:r>
                    </a:p>
                  </a:txBody>
                  <a:tcPr anchor="ct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smtClean="0">
                          <a:ln>
                            <a:noFill/>
                          </a:ln>
                          <a:solidFill>
                            <a:schemeClr val="tx1"/>
                          </a:solidFill>
                          <a:effectLst/>
                          <a:latin typeface="Arial" charset="0"/>
                          <a:ea typeface="Times New Roman" pitchFamily="18" charset="0"/>
                          <a:cs typeface="Arial" charset="0"/>
                        </a:rPr>
                        <a:t>Virtualmente</a:t>
                      </a:r>
                      <a:r>
                        <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n-GB" sz="1600" b="0" i="0" u="none" strike="noStrike" cap="none" normalizeH="0" baseline="0" dirty="0" err="1" smtClean="0">
                          <a:ln>
                            <a:noFill/>
                          </a:ln>
                          <a:solidFill>
                            <a:schemeClr val="tx1"/>
                          </a:solidFill>
                          <a:effectLst/>
                          <a:latin typeface="Arial" charset="0"/>
                          <a:ea typeface="Times New Roman" pitchFamily="18" charset="0"/>
                          <a:cs typeface="Arial" charset="0"/>
                        </a:rPr>
                        <a:t>cierto</a:t>
                      </a:r>
                      <a:endPar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a:noFill/>
                    </a:lnL>
                    <a:lnR>
                      <a:noFill/>
                    </a:lnR>
                    <a:lnT>
                      <a:noFill/>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rPr>
                        <a:t> +1.94</a:t>
                      </a:r>
                    </a:p>
                  </a:txBody>
                  <a:tcPr anchor="ctr" horzOverflow="overflow">
                    <a:lnL>
                      <a:noFill/>
                    </a:lnL>
                    <a:lnR>
                      <a:noFill/>
                    </a:lnR>
                    <a:lnT>
                      <a:noFill/>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 +2.98</a:t>
                      </a: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E7F3ED"/>
                    </a:solidFill>
                  </a:tcPr>
                </a:tc>
              </a:tr>
              <a:tr h="498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n-GB" sz="1600" b="1" i="0" u="none" strike="noStrike" cap="none" normalizeH="0" baseline="0" dirty="0" err="1" smtClean="0">
                          <a:ln>
                            <a:noFill/>
                          </a:ln>
                          <a:solidFill>
                            <a:schemeClr val="tx1"/>
                          </a:solidFill>
                          <a:effectLst/>
                          <a:latin typeface="Arial" charset="0"/>
                          <a:ea typeface="Times New Roman" pitchFamily="18" charset="0"/>
                          <a:cs typeface="Arial" charset="0"/>
                        </a:rPr>
                        <a:t>wss</a:t>
                      </a:r>
                      <a:r>
                        <a:rPr kumimoji="0" lang="en-GB" sz="1600" b="1" i="0" u="none" strike="noStrike" cap="none" normalizeH="0" baseline="0" dirty="0" smtClean="0">
                          <a:ln>
                            <a:noFill/>
                          </a:ln>
                          <a:solidFill>
                            <a:schemeClr val="tx1"/>
                          </a:solidFill>
                          <a:effectLst/>
                          <a:latin typeface="Arial" charset="0"/>
                          <a:ea typeface="Times New Roman" pitchFamily="18" charset="0"/>
                          <a:cs typeface="Arial" charset="0"/>
                        </a:rPr>
                        <a:t> (m/s)</a:t>
                      </a:r>
                      <a:endPar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rPr>
                        <a:t>+0.14</a:t>
                      </a:r>
                    </a:p>
                  </a:txBody>
                  <a:tcPr anchor="ct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smtClean="0">
                          <a:ln>
                            <a:noFill/>
                          </a:ln>
                          <a:solidFill>
                            <a:schemeClr val="tx1"/>
                          </a:solidFill>
                          <a:effectLst/>
                          <a:latin typeface="Arial" charset="0"/>
                          <a:ea typeface="Times New Roman" pitchFamily="18" charset="0"/>
                          <a:cs typeface="Arial" charset="0"/>
                        </a:rPr>
                        <a:t>Virtualmente</a:t>
                      </a:r>
                      <a:r>
                        <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n-GB" sz="1600" b="0" i="0" u="none" strike="noStrike" cap="none" normalizeH="0" baseline="0" dirty="0" err="1" smtClean="0">
                          <a:ln>
                            <a:noFill/>
                          </a:ln>
                          <a:solidFill>
                            <a:schemeClr val="tx1"/>
                          </a:solidFill>
                          <a:effectLst/>
                          <a:latin typeface="Arial" charset="0"/>
                          <a:ea typeface="Times New Roman" pitchFamily="18" charset="0"/>
                          <a:cs typeface="Arial" charset="0"/>
                        </a:rPr>
                        <a:t>cierto</a:t>
                      </a:r>
                      <a:endPar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rPr>
                        <a:t> +0.06</a:t>
                      </a: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rPr>
                        <a:t> +0.21</a:t>
                      </a: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4" name="Line 1028"/>
          <p:cNvSpPr>
            <a:spLocks noChangeShapeType="1"/>
          </p:cNvSpPr>
          <p:nvPr/>
        </p:nvSpPr>
        <p:spPr bwMode="auto">
          <a:xfrm>
            <a:off x="0" y="1052736"/>
            <a:ext cx="9144000" cy="0"/>
          </a:xfrm>
          <a:prstGeom prst="line">
            <a:avLst/>
          </a:prstGeom>
          <a:noFill/>
          <a:ln w="38100">
            <a:solidFill>
              <a:srgbClr val="0000FF"/>
            </a:solidFill>
            <a:round/>
            <a:headEnd/>
            <a:tailEnd/>
          </a:ln>
        </p:spPr>
        <p:txBody>
          <a:bodyPr/>
          <a:lstStyle/>
          <a:p>
            <a:endParaRPr lang="es-ES_tradnl"/>
          </a:p>
        </p:txBody>
      </p:sp>
    </p:spTree>
    <p:extLst>
      <p:ext uri="{BB962C8B-B14F-4D97-AF65-F5344CB8AC3E}">
        <p14:creationId xmlns:p14="http://schemas.microsoft.com/office/powerpoint/2010/main" val="828616949"/>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1026"/>
          <p:cNvSpPr>
            <a:spLocks noGrp="1" noChangeArrowheads="1"/>
          </p:cNvSpPr>
          <p:nvPr>
            <p:ph type="title"/>
          </p:nvPr>
        </p:nvSpPr>
        <p:spPr>
          <a:xfrm>
            <a:off x="0" y="44450"/>
            <a:ext cx="9144000" cy="1262063"/>
          </a:xfrm>
        </p:spPr>
        <p:txBody>
          <a:bodyPr/>
          <a:lstStyle/>
          <a:p>
            <a:pPr>
              <a:defRPr/>
            </a:pPr>
            <a:r>
              <a:rPr lang="es-ES_tradnl" smtClean="0">
                <a:solidFill>
                  <a:srgbClr val="FFFF00"/>
                </a:solidFill>
                <a:effectLst>
                  <a:outerShdw blurRad="38100" dist="38100" dir="2700000" algn="tl">
                    <a:srgbClr val="000000"/>
                  </a:outerShdw>
                </a:effectLst>
              </a:rPr>
              <a:t>Otros cambios en el Ártico y en superficies heladas </a:t>
            </a:r>
          </a:p>
        </p:txBody>
      </p:sp>
      <p:sp>
        <p:nvSpPr>
          <p:cNvPr id="38915" name="Rectangle 1027"/>
          <p:cNvSpPr>
            <a:spLocks noGrp="1" noChangeArrowheads="1"/>
          </p:cNvSpPr>
          <p:nvPr>
            <p:ph type="body" idx="1"/>
          </p:nvPr>
        </p:nvSpPr>
        <p:spPr>
          <a:xfrm>
            <a:off x="415925" y="1446213"/>
            <a:ext cx="8323263" cy="4802187"/>
          </a:xfrm>
        </p:spPr>
        <p:txBody>
          <a:bodyPr/>
          <a:lstStyle/>
          <a:p>
            <a:pPr indent="-220663">
              <a:lnSpc>
                <a:spcPct val="90000"/>
              </a:lnSpc>
            </a:pPr>
            <a:endParaRPr lang="es-ES_tradnl" sz="2800" dirty="0" smtClean="0"/>
          </a:p>
          <a:p>
            <a:pPr indent="-220663">
              <a:lnSpc>
                <a:spcPct val="90000"/>
              </a:lnSpc>
            </a:pPr>
            <a:r>
              <a:rPr lang="es-ES_tradnl" sz="2800" dirty="0" smtClean="0"/>
              <a:t>La media anual de la extensión del </a:t>
            </a:r>
            <a:r>
              <a:rPr lang="es-ES_tradnl" sz="2800" dirty="0" smtClean="0">
                <a:solidFill>
                  <a:srgbClr val="FFFF00"/>
                </a:solidFill>
              </a:rPr>
              <a:t>hielo Ártico marino</a:t>
            </a:r>
            <a:r>
              <a:rPr lang="es-ES_tradnl" sz="2800" dirty="0" smtClean="0"/>
              <a:t>, que ha descendido un 2.7 % por década, disminuye en verano un 7.4 %, </a:t>
            </a:r>
            <a:r>
              <a:rPr lang="es-ES_tradnl" sz="2800" dirty="0" smtClean="0">
                <a:solidFill>
                  <a:srgbClr val="FFFF00"/>
                </a:solidFill>
              </a:rPr>
              <a:t>acelerándose</a:t>
            </a:r>
            <a:r>
              <a:rPr lang="es-ES_tradnl" sz="2800" dirty="0" smtClean="0"/>
              <a:t>.</a:t>
            </a:r>
          </a:p>
          <a:p>
            <a:pPr indent="-220663">
              <a:lnSpc>
                <a:spcPct val="90000"/>
              </a:lnSpc>
            </a:pPr>
            <a:r>
              <a:rPr lang="es-ES_tradnl" sz="2800" dirty="0" smtClean="0"/>
              <a:t>Las temperaturas en la parte superior de la capa de </a:t>
            </a:r>
            <a:r>
              <a:rPr lang="es-ES_tradnl" sz="2800" dirty="0" smtClean="0">
                <a:solidFill>
                  <a:srgbClr val="FFFF00"/>
                </a:solidFill>
              </a:rPr>
              <a:t>permafrost</a:t>
            </a:r>
            <a:r>
              <a:rPr lang="es-ES_tradnl" sz="2800" dirty="0" smtClean="0"/>
              <a:t> ha aumentado de forma general desde los 80 hasta unos 3°C</a:t>
            </a:r>
          </a:p>
          <a:p>
            <a:pPr indent="-220663">
              <a:lnSpc>
                <a:spcPct val="90000"/>
              </a:lnSpc>
            </a:pPr>
            <a:r>
              <a:rPr lang="es-ES_tradnl" sz="2800" dirty="0" smtClean="0"/>
              <a:t>El área máxima cubierta por las </a:t>
            </a:r>
            <a:r>
              <a:rPr lang="es-ES_tradnl" sz="2800" dirty="0" smtClean="0">
                <a:solidFill>
                  <a:srgbClr val="FFFF00"/>
                </a:solidFill>
              </a:rPr>
              <a:t>superficies heladas estacionalmente</a:t>
            </a:r>
            <a:r>
              <a:rPr lang="es-ES_tradnl" sz="2800" dirty="0" smtClean="0"/>
              <a:t>,</a:t>
            </a:r>
            <a:r>
              <a:rPr lang="es-ES_tradnl" sz="2800" dirty="0" smtClean="0">
                <a:solidFill>
                  <a:srgbClr val="FFFF00"/>
                </a:solidFill>
              </a:rPr>
              <a:t> </a:t>
            </a:r>
            <a:r>
              <a:rPr lang="es-ES_tradnl" sz="2800" dirty="0" smtClean="0"/>
              <a:t>que ha disminuido del orden de un 7% en el hemisferio norte desde 1900, llega en primavera hasta el 15%.</a:t>
            </a:r>
          </a:p>
        </p:txBody>
      </p:sp>
      <p:sp>
        <p:nvSpPr>
          <p:cNvPr id="38916" name="Line 1028"/>
          <p:cNvSpPr>
            <a:spLocks noChangeShapeType="1"/>
          </p:cNvSpPr>
          <p:nvPr/>
        </p:nvSpPr>
        <p:spPr bwMode="auto">
          <a:xfrm>
            <a:off x="0" y="1474788"/>
            <a:ext cx="9144000" cy="0"/>
          </a:xfrm>
          <a:prstGeom prst="line">
            <a:avLst/>
          </a:prstGeom>
          <a:noFill/>
          <a:ln w="38100">
            <a:solidFill>
              <a:srgbClr val="0000FF"/>
            </a:solidFill>
            <a:round/>
            <a:headEnd/>
            <a:tailEnd/>
          </a:ln>
        </p:spPr>
        <p:txBody>
          <a:bodyPr/>
          <a:lstStyle/>
          <a:p>
            <a:endParaRPr lang="es-ES_tradnl"/>
          </a:p>
        </p:txBody>
      </p:sp>
    </p:spTree>
    <p:extLst>
      <p:ext uri="{BB962C8B-B14F-4D97-AF65-F5344CB8AC3E}">
        <p14:creationId xmlns:p14="http://schemas.microsoft.com/office/powerpoint/2010/main" val="627119065"/>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050"/>
          <p:cNvSpPr>
            <a:spLocks noGrp="1" noChangeArrowheads="1"/>
          </p:cNvSpPr>
          <p:nvPr>
            <p:ph type="body" idx="1"/>
          </p:nvPr>
        </p:nvSpPr>
        <p:spPr>
          <a:xfrm>
            <a:off x="395536" y="1340768"/>
            <a:ext cx="8431212" cy="4924425"/>
          </a:xfrm>
        </p:spPr>
        <p:txBody>
          <a:bodyPr/>
          <a:lstStyle/>
          <a:p>
            <a:pPr>
              <a:lnSpc>
                <a:spcPct val="120000"/>
              </a:lnSpc>
            </a:pPr>
            <a:r>
              <a:rPr lang="es-ES_tradnl" dirty="0" smtClean="0"/>
              <a:t>Observación de cambios generalizados en </a:t>
            </a:r>
            <a:r>
              <a:rPr lang="es-ES_tradnl" dirty="0" smtClean="0">
                <a:solidFill>
                  <a:srgbClr val="FFFF00"/>
                </a:solidFill>
              </a:rPr>
              <a:t>temperaturas extremas</a:t>
            </a:r>
            <a:r>
              <a:rPr lang="es-ES_tradnl" dirty="0" smtClean="0"/>
              <a:t> </a:t>
            </a:r>
          </a:p>
          <a:p>
            <a:pPr>
              <a:lnSpc>
                <a:spcPct val="120000"/>
              </a:lnSpc>
            </a:pPr>
            <a:r>
              <a:rPr lang="es-ES_tradnl" dirty="0" smtClean="0">
                <a:solidFill>
                  <a:srgbClr val="FFFF00"/>
                </a:solidFill>
              </a:rPr>
              <a:t>Menor frecuencia de </a:t>
            </a:r>
            <a:r>
              <a:rPr lang="es-ES_tradnl" dirty="0" smtClean="0"/>
              <a:t>días y noches</a:t>
            </a:r>
            <a:r>
              <a:rPr lang="es-ES_tradnl" dirty="0" smtClean="0">
                <a:solidFill>
                  <a:srgbClr val="FFFF00"/>
                </a:solidFill>
              </a:rPr>
              <a:t> fríos </a:t>
            </a:r>
            <a:r>
              <a:rPr lang="es-ES_tradnl" dirty="0" smtClean="0"/>
              <a:t>y de</a:t>
            </a:r>
            <a:r>
              <a:rPr lang="es-ES_tradnl" dirty="0" smtClean="0">
                <a:solidFill>
                  <a:srgbClr val="FFFF00"/>
                </a:solidFill>
              </a:rPr>
              <a:t> escarchas </a:t>
            </a:r>
          </a:p>
          <a:p>
            <a:pPr>
              <a:lnSpc>
                <a:spcPct val="120000"/>
              </a:lnSpc>
            </a:pPr>
            <a:r>
              <a:rPr lang="es-ES_tradnl" dirty="0" smtClean="0">
                <a:solidFill>
                  <a:srgbClr val="FFFF00"/>
                </a:solidFill>
              </a:rPr>
              <a:t>Mayor frecuencia de </a:t>
            </a:r>
            <a:r>
              <a:rPr lang="es-ES_tradnl" dirty="0" smtClean="0"/>
              <a:t>días y noches</a:t>
            </a:r>
            <a:r>
              <a:rPr lang="es-ES_tradnl" dirty="0" smtClean="0">
                <a:solidFill>
                  <a:srgbClr val="FFFF00"/>
                </a:solidFill>
              </a:rPr>
              <a:t> cálidos </a:t>
            </a:r>
            <a:r>
              <a:rPr lang="es-ES_tradnl" dirty="0" smtClean="0"/>
              <a:t>y de</a:t>
            </a:r>
            <a:r>
              <a:rPr lang="es-ES_tradnl" dirty="0" smtClean="0">
                <a:solidFill>
                  <a:srgbClr val="FFFF00"/>
                </a:solidFill>
              </a:rPr>
              <a:t> olas de calor</a:t>
            </a:r>
          </a:p>
          <a:p>
            <a:pPr>
              <a:lnSpc>
                <a:spcPct val="120000"/>
              </a:lnSpc>
            </a:pPr>
            <a:r>
              <a:rPr lang="es-ES_tradnl" dirty="0" smtClean="0">
                <a:solidFill>
                  <a:srgbClr val="FFFF00"/>
                </a:solidFill>
              </a:rPr>
              <a:t>Incremento de las lluvias intensas </a:t>
            </a:r>
            <a:r>
              <a:rPr lang="es-ES_tradnl" dirty="0" smtClean="0"/>
              <a:t>en la mayor parte del planeta</a:t>
            </a:r>
          </a:p>
          <a:p>
            <a:pPr>
              <a:lnSpc>
                <a:spcPct val="120000"/>
              </a:lnSpc>
            </a:pPr>
            <a:r>
              <a:rPr lang="es-ES_tradnl" dirty="0" smtClean="0"/>
              <a:t>Evidencia observacional de un </a:t>
            </a:r>
            <a:r>
              <a:rPr lang="es-ES_tradnl" dirty="0" smtClean="0">
                <a:solidFill>
                  <a:srgbClr val="FFFF00"/>
                </a:solidFill>
              </a:rPr>
              <a:t>incremento de la actividad de los ciclones tropicales intensos</a:t>
            </a:r>
            <a:r>
              <a:rPr lang="es-ES_tradnl" dirty="0" smtClean="0"/>
              <a:t> en el Atlántico norte desde los 70, correlacionado con el incremento de la temperatura superficial del mar en los trópicos</a:t>
            </a:r>
          </a:p>
        </p:txBody>
      </p:sp>
      <p:sp>
        <p:nvSpPr>
          <p:cNvPr id="63491" name="Rectangle 2051"/>
          <p:cNvSpPr>
            <a:spLocks noGrp="1" noChangeArrowheads="1"/>
          </p:cNvSpPr>
          <p:nvPr>
            <p:ph type="title"/>
          </p:nvPr>
        </p:nvSpPr>
        <p:spPr>
          <a:xfrm>
            <a:off x="0" y="0"/>
            <a:ext cx="9144000" cy="1143000"/>
          </a:xfrm>
        </p:spPr>
        <p:txBody>
          <a:bodyPr/>
          <a:lstStyle/>
          <a:p>
            <a:r>
              <a:rPr lang="es-ES_tradnl" b="0" dirty="0" smtClean="0">
                <a:solidFill>
                  <a:srgbClr val="FFFF00"/>
                </a:solidFill>
              </a:rPr>
              <a:t>Otros cambios en situaciones extremas</a:t>
            </a:r>
          </a:p>
        </p:txBody>
      </p:sp>
      <p:sp>
        <p:nvSpPr>
          <p:cNvPr id="63492" name="Line 2052"/>
          <p:cNvSpPr>
            <a:spLocks noChangeShapeType="1"/>
          </p:cNvSpPr>
          <p:nvPr/>
        </p:nvSpPr>
        <p:spPr bwMode="auto">
          <a:xfrm>
            <a:off x="0" y="1084263"/>
            <a:ext cx="9144000" cy="0"/>
          </a:xfrm>
          <a:prstGeom prst="line">
            <a:avLst/>
          </a:prstGeom>
          <a:noFill/>
          <a:ln w="38100">
            <a:solidFill>
              <a:srgbClr val="0000FF"/>
            </a:solidFill>
            <a:round/>
            <a:headEnd/>
            <a:tailEnd/>
          </a:ln>
        </p:spPr>
        <p:txBody>
          <a:bodyPr/>
          <a:lstStyle/>
          <a:p>
            <a:endParaRPr lang="es-ES_tradnl"/>
          </a:p>
        </p:txBody>
      </p:sp>
    </p:spTree>
    <p:extLst>
      <p:ext uri="{BB962C8B-B14F-4D97-AF65-F5344CB8AC3E}">
        <p14:creationId xmlns:p14="http://schemas.microsoft.com/office/powerpoint/2010/main" val="1484134641"/>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6"/>
          <p:cNvSpPr>
            <a:spLocks noChangeArrowheads="1"/>
          </p:cNvSpPr>
          <p:nvPr/>
        </p:nvSpPr>
        <p:spPr bwMode="auto">
          <a:xfrm>
            <a:off x="0" y="0"/>
            <a:ext cx="9144000" cy="654050"/>
          </a:xfrm>
          <a:prstGeom prst="rect">
            <a:avLst/>
          </a:prstGeom>
          <a:noFill/>
          <a:ln w="9525">
            <a:noFill/>
            <a:miter lim="800000"/>
            <a:headEnd/>
            <a:tailEnd/>
          </a:ln>
        </p:spPr>
        <p:txBody>
          <a:bodyPr anchor="ctr"/>
          <a:lstStyle/>
          <a:p>
            <a:r>
              <a:rPr lang="es-ES_tradnl" sz="2400" dirty="0" err="1" smtClean="0">
                <a:solidFill>
                  <a:srgbClr val="99FF33"/>
                </a:solidFill>
              </a:rPr>
              <a:t>SPdP</a:t>
            </a:r>
            <a:r>
              <a:rPr lang="es-ES_tradnl" sz="2400" dirty="0" smtClean="0">
                <a:solidFill>
                  <a:srgbClr val="99FF33"/>
                </a:solidFill>
              </a:rPr>
              <a:t>: tendencias anuales de eventos extremos (1973-2008)</a:t>
            </a:r>
            <a:endParaRPr lang="es-ES_tradnl" sz="2400" dirty="0">
              <a:solidFill>
                <a:srgbClr val="99FF33"/>
              </a:solidFill>
            </a:endParaRPr>
          </a:p>
        </p:txBody>
      </p:sp>
      <p:graphicFrame>
        <p:nvGraphicFramePr>
          <p:cNvPr id="383188" name="Group 1236"/>
          <p:cNvGraphicFramePr>
            <a:graphicFrameLocks noGrp="1"/>
          </p:cNvGraphicFramePr>
          <p:nvPr/>
        </p:nvGraphicFramePr>
        <p:xfrm>
          <a:off x="384256" y="877490"/>
          <a:ext cx="8352159" cy="5595623"/>
        </p:xfrm>
        <a:graphic>
          <a:graphicData uri="http://schemas.openxmlformats.org/drawingml/2006/table">
            <a:tbl>
              <a:tblPr/>
              <a:tblGrid>
                <a:gridCol w="1008062"/>
                <a:gridCol w="1655763"/>
                <a:gridCol w="1295400"/>
                <a:gridCol w="1512887"/>
                <a:gridCol w="1295400"/>
                <a:gridCol w="1584647"/>
              </a:tblGrid>
              <a:tr h="56197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accent5">
                              <a:lumMod val="20000"/>
                              <a:lumOff val="80000"/>
                            </a:schemeClr>
                          </a:solidFill>
                          <a:effectLst/>
                          <a:latin typeface="Arial" charset="0"/>
                          <a:ea typeface="Times New Roman" pitchFamily="18" charset="0"/>
                          <a:cs typeface="Arial" charset="0"/>
                        </a:rPr>
                        <a:t>Variable</a:t>
                      </a:r>
                      <a:endParaRPr kumimoji="0" lang="en-GB" sz="1600" b="0" i="0" u="none" strike="noStrike" cap="none" normalizeH="0" baseline="0" dirty="0" smtClean="0">
                        <a:ln>
                          <a:noFill/>
                        </a:ln>
                        <a:solidFill>
                          <a:schemeClr val="accent5">
                            <a:lumMod val="20000"/>
                            <a:lumOff val="80000"/>
                          </a:schemeClr>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66">
                        <a:alpha val="50000"/>
                      </a:srgb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err="1" smtClean="0">
                          <a:ln>
                            <a:noFill/>
                          </a:ln>
                          <a:solidFill>
                            <a:schemeClr val="accent5">
                              <a:lumMod val="20000"/>
                              <a:lumOff val="80000"/>
                            </a:schemeClr>
                          </a:solidFill>
                          <a:effectLst/>
                          <a:latin typeface="Arial" charset="0"/>
                          <a:ea typeface="Times New Roman" pitchFamily="18" charset="0"/>
                          <a:cs typeface="Arial" charset="0"/>
                        </a:rPr>
                        <a:t>Percentil</a:t>
                      </a:r>
                      <a:endParaRPr kumimoji="0" lang="en-GB" sz="1600" b="0" i="0" u="none" strike="noStrike" cap="none" normalizeH="0" baseline="0" dirty="0" smtClean="0">
                        <a:ln>
                          <a:noFill/>
                        </a:ln>
                        <a:solidFill>
                          <a:schemeClr val="accent5">
                            <a:lumMod val="20000"/>
                            <a:lumOff val="80000"/>
                          </a:schemeClr>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66">
                        <a:alpha val="50000"/>
                      </a:srgb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err="1" smtClean="0">
                          <a:ln>
                            <a:noFill/>
                          </a:ln>
                          <a:solidFill>
                            <a:schemeClr val="accent5">
                              <a:lumMod val="20000"/>
                              <a:lumOff val="80000"/>
                            </a:schemeClr>
                          </a:solidFill>
                          <a:effectLst/>
                          <a:latin typeface="Arial" charset="0"/>
                          <a:ea typeface="Times New Roman" pitchFamily="18" charset="0"/>
                          <a:cs typeface="Arial" charset="0"/>
                        </a:rPr>
                        <a:t>Tasa</a:t>
                      </a:r>
                      <a:r>
                        <a:rPr kumimoji="0" lang="en-GB" sz="1600" b="1" i="0" u="none" strike="noStrike" cap="none" normalizeH="0" baseline="0" dirty="0" smtClean="0">
                          <a:ln>
                            <a:noFill/>
                          </a:ln>
                          <a:solidFill>
                            <a:schemeClr val="accent5">
                              <a:lumMod val="20000"/>
                              <a:lumOff val="80000"/>
                            </a:schemeClr>
                          </a:solidFill>
                          <a:effectLst/>
                          <a:latin typeface="Arial" charset="0"/>
                          <a:ea typeface="Times New Roman" pitchFamily="18" charset="0"/>
                          <a:cs typeface="Arial" charset="0"/>
                        </a:rPr>
                        <a:t> de </a:t>
                      </a:r>
                      <a:r>
                        <a:rPr kumimoji="0" lang="en-GB" sz="1600" b="1" i="0" u="none" strike="noStrike" cap="none" normalizeH="0" baseline="0" dirty="0" err="1" smtClean="0">
                          <a:ln>
                            <a:noFill/>
                          </a:ln>
                          <a:solidFill>
                            <a:schemeClr val="accent5">
                              <a:lumMod val="20000"/>
                              <a:lumOff val="80000"/>
                            </a:schemeClr>
                          </a:solidFill>
                          <a:effectLst/>
                          <a:latin typeface="Arial" charset="0"/>
                          <a:ea typeface="Times New Roman" pitchFamily="18" charset="0"/>
                          <a:cs typeface="Arial" charset="0"/>
                        </a:rPr>
                        <a:t>cambio</a:t>
                      </a:r>
                      <a:endParaRPr kumimoji="0" lang="en-GB" sz="1600" b="0" i="0" u="none" strike="noStrike" cap="none" normalizeH="0" baseline="0" dirty="0" smtClean="0">
                        <a:ln>
                          <a:noFill/>
                        </a:ln>
                        <a:solidFill>
                          <a:schemeClr val="accent5">
                            <a:lumMod val="20000"/>
                            <a:lumOff val="80000"/>
                          </a:schemeClr>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accent5">
                              <a:lumMod val="20000"/>
                              <a:lumOff val="80000"/>
                            </a:schemeClr>
                          </a:solidFill>
                          <a:effectLst/>
                          <a:latin typeface="Arial" charset="0"/>
                          <a:ea typeface="Times New Roman" pitchFamily="18" charset="0"/>
                          <a:cs typeface="Arial" charset="0"/>
                        </a:rPr>
                        <a:t>(</a:t>
                      </a:r>
                      <a:r>
                        <a:rPr kumimoji="0" lang="en-GB" sz="1600" b="1" i="0" u="none" strike="noStrike" cap="none" normalizeH="0" baseline="0" dirty="0" err="1" smtClean="0">
                          <a:ln>
                            <a:noFill/>
                          </a:ln>
                          <a:solidFill>
                            <a:schemeClr val="accent5">
                              <a:lumMod val="20000"/>
                              <a:lumOff val="80000"/>
                            </a:schemeClr>
                          </a:solidFill>
                          <a:effectLst/>
                          <a:latin typeface="Arial" charset="0"/>
                          <a:ea typeface="Times New Roman" pitchFamily="18" charset="0"/>
                          <a:cs typeface="Arial" charset="0"/>
                        </a:rPr>
                        <a:t>por</a:t>
                      </a:r>
                      <a:r>
                        <a:rPr kumimoji="0" lang="en-GB" sz="1600" b="1" i="0" u="none" strike="noStrike" cap="none" normalizeH="0" baseline="0" dirty="0" smtClean="0">
                          <a:ln>
                            <a:noFill/>
                          </a:ln>
                          <a:solidFill>
                            <a:schemeClr val="accent5">
                              <a:lumMod val="20000"/>
                              <a:lumOff val="80000"/>
                            </a:schemeClr>
                          </a:solidFill>
                          <a:effectLst/>
                          <a:latin typeface="Arial" charset="0"/>
                          <a:ea typeface="Times New Roman" pitchFamily="18" charset="0"/>
                          <a:cs typeface="Arial" charset="0"/>
                        </a:rPr>
                        <a:t> </a:t>
                      </a:r>
                      <a:r>
                        <a:rPr kumimoji="0" lang="en-GB" sz="1600" b="1" i="0" u="none" strike="noStrike" cap="none" normalizeH="0" baseline="0" dirty="0" err="1" smtClean="0">
                          <a:ln>
                            <a:noFill/>
                          </a:ln>
                          <a:solidFill>
                            <a:schemeClr val="accent5">
                              <a:lumMod val="20000"/>
                              <a:lumOff val="80000"/>
                            </a:schemeClr>
                          </a:solidFill>
                          <a:effectLst/>
                          <a:latin typeface="Arial" charset="0"/>
                          <a:ea typeface="Times New Roman" pitchFamily="18" charset="0"/>
                          <a:cs typeface="Arial" charset="0"/>
                        </a:rPr>
                        <a:t>década</a:t>
                      </a:r>
                      <a:r>
                        <a:rPr kumimoji="0" lang="en-GB" sz="1600" b="1" i="0" u="none" strike="noStrike" cap="none" normalizeH="0" baseline="0" dirty="0" smtClean="0">
                          <a:ln>
                            <a:noFill/>
                          </a:ln>
                          <a:solidFill>
                            <a:schemeClr val="accent5">
                              <a:lumMod val="20000"/>
                              <a:lumOff val="80000"/>
                            </a:schemeClr>
                          </a:solidFill>
                          <a:effectLst/>
                          <a:latin typeface="Arial" charset="0"/>
                          <a:ea typeface="Times New Roman" pitchFamily="18" charset="0"/>
                          <a:cs typeface="Arial" charset="0"/>
                        </a:rPr>
                        <a:t>)</a:t>
                      </a:r>
                      <a:endParaRPr kumimoji="0" lang="en-GB" sz="1600" b="0" i="0" u="none" strike="noStrike" cap="none" normalizeH="0" baseline="0" dirty="0" smtClean="0">
                        <a:ln>
                          <a:noFill/>
                        </a:ln>
                        <a:solidFill>
                          <a:schemeClr val="accent5">
                            <a:lumMod val="20000"/>
                            <a:lumOff val="80000"/>
                          </a:schemeClr>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66">
                        <a:alpha val="50000"/>
                      </a:srgb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err="1" smtClean="0">
                          <a:ln>
                            <a:noFill/>
                          </a:ln>
                          <a:solidFill>
                            <a:schemeClr val="accent5">
                              <a:lumMod val="20000"/>
                              <a:lumOff val="80000"/>
                            </a:schemeClr>
                          </a:solidFill>
                          <a:effectLst/>
                          <a:latin typeface="Arial" charset="0"/>
                          <a:ea typeface="Times New Roman" pitchFamily="18" charset="0"/>
                          <a:cs typeface="Arial" charset="0"/>
                        </a:rPr>
                        <a:t>Confianza</a:t>
                      </a:r>
                      <a:r>
                        <a:rPr kumimoji="0" lang="en-GB" sz="1600" b="1" i="0" u="none" strike="noStrike" cap="none" normalizeH="0" baseline="0" dirty="0" smtClean="0">
                          <a:ln>
                            <a:noFill/>
                          </a:ln>
                          <a:solidFill>
                            <a:schemeClr val="accent5">
                              <a:lumMod val="20000"/>
                              <a:lumOff val="80000"/>
                            </a:schemeClr>
                          </a:solidFill>
                          <a:effectLst/>
                          <a:latin typeface="Arial" charset="0"/>
                          <a:ea typeface="Times New Roman" pitchFamily="18" charset="0"/>
                          <a:cs typeface="Arial" charset="0"/>
                        </a:rPr>
                        <a:t> </a:t>
                      </a:r>
                      <a:r>
                        <a:rPr kumimoji="0" lang="en-GB" sz="1600" b="1" i="0" u="none" strike="noStrike" cap="none" normalizeH="0" baseline="0" dirty="0" err="1" smtClean="0">
                          <a:ln>
                            <a:noFill/>
                          </a:ln>
                          <a:solidFill>
                            <a:schemeClr val="accent5">
                              <a:lumMod val="20000"/>
                              <a:lumOff val="80000"/>
                            </a:schemeClr>
                          </a:solidFill>
                          <a:effectLst/>
                          <a:latin typeface="Arial" charset="0"/>
                          <a:ea typeface="Times New Roman" pitchFamily="18" charset="0"/>
                          <a:cs typeface="Arial" charset="0"/>
                        </a:rPr>
                        <a:t>estadística</a:t>
                      </a:r>
                      <a:endParaRPr kumimoji="0" lang="en-GB" sz="1600" b="0" i="0" u="none" strike="noStrike" cap="none" normalizeH="0" baseline="0" dirty="0" smtClean="0">
                        <a:ln>
                          <a:noFill/>
                        </a:ln>
                        <a:solidFill>
                          <a:schemeClr val="accent5">
                            <a:lumMod val="20000"/>
                            <a:lumOff val="80000"/>
                          </a:schemeClr>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66">
                        <a:alpha val="50000"/>
                      </a:srgb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accent5">
                              <a:lumMod val="20000"/>
                              <a:lumOff val="80000"/>
                            </a:schemeClr>
                          </a:solidFill>
                          <a:effectLst/>
                          <a:latin typeface="Arial" charset="0"/>
                          <a:ea typeface="Times New Roman" pitchFamily="18" charset="0"/>
                          <a:cs typeface="Arial" charset="0"/>
                        </a:rPr>
                        <a:t> 95% </a:t>
                      </a:r>
                      <a:r>
                        <a:rPr kumimoji="0" lang="en-GB" sz="1600" b="1" i="0" u="none" strike="noStrike" cap="none" normalizeH="0" baseline="0" dirty="0" err="1" smtClean="0">
                          <a:ln>
                            <a:noFill/>
                          </a:ln>
                          <a:solidFill>
                            <a:schemeClr val="accent5">
                              <a:lumMod val="20000"/>
                              <a:lumOff val="80000"/>
                            </a:schemeClr>
                          </a:solidFill>
                          <a:effectLst/>
                          <a:latin typeface="Arial" charset="0"/>
                          <a:ea typeface="Times New Roman" pitchFamily="18" charset="0"/>
                          <a:cs typeface="Arial" charset="0"/>
                        </a:rPr>
                        <a:t>intervalo</a:t>
                      </a:r>
                      <a:r>
                        <a:rPr kumimoji="0" lang="en-GB" sz="1600" b="1" i="0" u="none" strike="noStrike" cap="none" normalizeH="0" baseline="0" dirty="0" smtClean="0">
                          <a:ln>
                            <a:noFill/>
                          </a:ln>
                          <a:solidFill>
                            <a:schemeClr val="accent5">
                              <a:lumMod val="20000"/>
                              <a:lumOff val="80000"/>
                            </a:schemeClr>
                          </a:solidFill>
                          <a:effectLst/>
                          <a:latin typeface="Arial" charset="0"/>
                          <a:ea typeface="Times New Roman" pitchFamily="18" charset="0"/>
                          <a:cs typeface="Arial" charset="0"/>
                        </a:rPr>
                        <a:t> de </a:t>
                      </a:r>
                      <a:r>
                        <a:rPr kumimoji="0" lang="en-GB" sz="1600" b="1" i="0" u="none" strike="noStrike" cap="none" normalizeH="0" baseline="0" dirty="0" err="1" smtClean="0">
                          <a:ln>
                            <a:noFill/>
                          </a:ln>
                          <a:solidFill>
                            <a:schemeClr val="accent5">
                              <a:lumMod val="20000"/>
                              <a:lumOff val="80000"/>
                            </a:schemeClr>
                          </a:solidFill>
                          <a:effectLst/>
                          <a:latin typeface="Arial" charset="0"/>
                          <a:ea typeface="Times New Roman" pitchFamily="18" charset="0"/>
                          <a:cs typeface="Arial" charset="0"/>
                        </a:rPr>
                        <a:t>confianza</a:t>
                      </a:r>
                      <a:r>
                        <a:rPr kumimoji="0" lang="en-GB" sz="1600" b="1" i="0" u="none" strike="noStrike" cap="none" normalizeH="0" baseline="0" dirty="0" smtClean="0">
                          <a:ln>
                            <a:noFill/>
                          </a:ln>
                          <a:solidFill>
                            <a:schemeClr val="accent5">
                              <a:lumMod val="20000"/>
                              <a:lumOff val="80000"/>
                            </a:schemeClr>
                          </a:solidFill>
                          <a:effectLst/>
                          <a:latin typeface="Arial" charset="0"/>
                          <a:ea typeface="Times New Roman" pitchFamily="18" charset="0"/>
                          <a:cs typeface="Arial" charset="0"/>
                        </a:rPr>
                        <a:t> </a:t>
                      </a:r>
                      <a:r>
                        <a:rPr kumimoji="0" lang="en-GB" sz="1600" b="1" i="0" u="none" strike="noStrike" cap="none" normalizeH="0" baseline="0" dirty="0" smtClean="0">
                          <a:ln>
                            <a:noFill/>
                          </a:ln>
                          <a:solidFill>
                            <a:schemeClr val="tx1"/>
                          </a:solidFill>
                          <a:effectLst/>
                          <a:latin typeface="Arial" charset="0"/>
                          <a:ea typeface="Times New Roman" pitchFamily="18" charset="0"/>
                          <a:cs typeface="Arial" charset="0"/>
                        </a:rPr>
                        <a:t> </a:t>
                      </a:r>
                      <a:endPar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66">
                        <a:alpha val="50000"/>
                      </a:srgbClr>
                    </a:solidFill>
                  </a:tcPr>
                </a:tc>
                <a:tc hMerge="1">
                  <a:txBody>
                    <a:bodyPr/>
                    <a:lstStyle/>
                    <a:p>
                      <a:endParaRPr lang="es-ES_tradnl"/>
                    </a:p>
                  </a:txBody>
                  <a:tcPr/>
                </a:tc>
              </a:tr>
              <a:tr h="306388">
                <a:tc vMerge="1">
                  <a:txBody>
                    <a:bodyPr/>
                    <a:lstStyle/>
                    <a:p>
                      <a:endParaRPr lang="es-ES_tradnl"/>
                    </a:p>
                  </a:txBody>
                  <a:tcPr/>
                </a:tc>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err="1" smtClean="0">
                          <a:ln>
                            <a:noFill/>
                          </a:ln>
                          <a:solidFill>
                            <a:schemeClr val="accent5">
                              <a:lumMod val="20000"/>
                              <a:lumOff val="80000"/>
                            </a:schemeClr>
                          </a:solidFill>
                          <a:effectLst/>
                          <a:latin typeface="Arial" charset="0"/>
                          <a:ea typeface="Times New Roman" pitchFamily="18" charset="0"/>
                          <a:cs typeface="Arial" charset="0"/>
                        </a:rPr>
                        <a:t>Límite</a:t>
                      </a:r>
                      <a:r>
                        <a:rPr kumimoji="0" lang="en-GB" sz="1600" b="1" i="0" u="none" strike="noStrike" cap="none" normalizeH="0" baseline="0" dirty="0" smtClean="0">
                          <a:ln>
                            <a:noFill/>
                          </a:ln>
                          <a:solidFill>
                            <a:schemeClr val="accent5">
                              <a:lumMod val="20000"/>
                              <a:lumOff val="80000"/>
                            </a:schemeClr>
                          </a:solidFill>
                          <a:effectLst/>
                          <a:latin typeface="Arial" charset="0"/>
                          <a:ea typeface="Times New Roman" pitchFamily="18" charset="0"/>
                          <a:cs typeface="Arial" charset="0"/>
                        </a:rPr>
                        <a:t> inferior</a:t>
                      </a:r>
                      <a:endParaRPr kumimoji="0" lang="en-GB" sz="1600" b="0" i="0" u="none" strike="noStrike" cap="none" normalizeH="0" baseline="0" dirty="0" smtClean="0">
                        <a:ln>
                          <a:noFill/>
                        </a:ln>
                        <a:solidFill>
                          <a:schemeClr val="accent5">
                            <a:lumMod val="20000"/>
                            <a:lumOff val="80000"/>
                          </a:schemeClr>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66">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err="1" smtClean="0">
                          <a:ln>
                            <a:noFill/>
                          </a:ln>
                          <a:solidFill>
                            <a:schemeClr val="accent5">
                              <a:lumMod val="20000"/>
                              <a:lumOff val="80000"/>
                            </a:schemeClr>
                          </a:solidFill>
                          <a:effectLst/>
                          <a:latin typeface="Arial" charset="0"/>
                          <a:ea typeface="Times New Roman" pitchFamily="18" charset="0"/>
                          <a:cs typeface="Arial" charset="0"/>
                        </a:rPr>
                        <a:t>Límite</a:t>
                      </a:r>
                      <a:r>
                        <a:rPr kumimoji="0" lang="en-GB" sz="1600" b="1" i="0" u="none" strike="noStrike" cap="none" normalizeH="0" baseline="0" dirty="0" smtClean="0">
                          <a:ln>
                            <a:noFill/>
                          </a:ln>
                          <a:solidFill>
                            <a:schemeClr val="accent5">
                              <a:lumMod val="20000"/>
                              <a:lumOff val="80000"/>
                            </a:schemeClr>
                          </a:solidFill>
                          <a:effectLst/>
                          <a:latin typeface="Arial" charset="0"/>
                          <a:ea typeface="Times New Roman" pitchFamily="18" charset="0"/>
                          <a:cs typeface="Arial" charset="0"/>
                        </a:rPr>
                        <a:t> superior</a:t>
                      </a:r>
                      <a:endParaRPr kumimoji="0" lang="en-GB" sz="1600" b="0" i="0" u="none" strike="noStrike" cap="none" normalizeH="0" baseline="0" dirty="0" smtClean="0">
                        <a:ln>
                          <a:noFill/>
                        </a:ln>
                        <a:solidFill>
                          <a:schemeClr val="accent5">
                            <a:lumMod val="20000"/>
                            <a:lumOff val="80000"/>
                          </a:schemeClr>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9966">
                        <a:alpha val="50000"/>
                      </a:srgbClr>
                    </a:solidFill>
                  </a:tcPr>
                </a:tc>
              </a:tr>
              <a:tr h="3175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accent5">
                              <a:lumMod val="20000"/>
                              <a:lumOff val="80000"/>
                            </a:schemeClr>
                          </a:solidFill>
                          <a:effectLst/>
                          <a:latin typeface="Arial" charset="0"/>
                          <a:ea typeface="Times New Roman" pitchFamily="18" charset="0"/>
                          <a:cs typeface="Arial" charset="0"/>
                        </a:rPr>
                        <a:t>T (ºC)</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339966">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&lt; P05 (7.4 ºC)</a:t>
                      </a:r>
                      <a:endParaRPr kumimoji="0" lang="en-GB"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-4.44</a:t>
                      </a: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ea typeface="Times New Roman" pitchFamily="18" charset="0"/>
                          <a:cs typeface="Arial" charset="0"/>
                        </a:rPr>
                        <a:t>Virtually certain</a:t>
                      </a: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-7.34</a:t>
                      </a: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-1.54</a:t>
                      </a:r>
                    </a:p>
                  </a:txBody>
                  <a:tcPr anchor="ct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E7F3ED"/>
                    </a:solidFill>
                  </a:tcPr>
                </a:tc>
              </a:tr>
              <a:tr h="319088">
                <a:tc vMerge="1">
                  <a:txBody>
                    <a:bodyPr/>
                    <a:lstStyle/>
                    <a:p>
                      <a:endParaRPr lang="es-ES_tradnl"/>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&gt; P95 (25.9 ºC)</a:t>
                      </a:r>
                      <a:endParaRPr kumimoji="0" lang="en-GB"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+5.75</a:t>
                      </a: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Extremely likely</a:t>
                      </a: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+1.26</a:t>
                      </a: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+10.23</a:t>
                      </a: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FFFF"/>
                    </a:solidFill>
                  </a:tcPr>
                </a:tc>
              </a:tr>
              <a:tr h="3175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accent5">
                              <a:lumMod val="20000"/>
                              <a:lumOff val="80000"/>
                            </a:schemeClr>
                          </a:solidFill>
                          <a:effectLst/>
                          <a:latin typeface="Arial" charset="0"/>
                          <a:ea typeface="Times New Roman" pitchFamily="18" charset="0"/>
                          <a:cs typeface="Arial" charset="0"/>
                        </a:rPr>
                        <a:t>T min (ºC)</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339966">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&lt; P05 (0.1 ºC)</a:t>
                      </a:r>
                      <a:endParaRPr kumimoji="0" lang="en-GB"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-6.36</a:t>
                      </a:r>
                    </a:p>
                  </a:txBody>
                  <a:tcPr anchor="ctr" horzOverflow="overflow">
                    <a:lnL>
                      <a:noFill/>
                    </a:lnL>
                    <a:lnR>
                      <a:noFill/>
                    </a:lnR>
                    <a:lnT>
                      <a:noFill/>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Virtually certain</a:t>
                      </a:r>
                    </a:p>
                  </a:txBody>
                  <a:tcPr anchor="ctr" horzOverflow="overflow">
                    <a:lnL>
                      <a:noFill/>
                    </a:lnL>
                    <a:lnR>
                      <a:noFill/>
                    </a:lnR>
                    <a:lnT>
                      <a:noFill/>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-8.89</a:t>
                      </a:r>
                    </a:p>
                  </a:txBody>
                  <a:tcPr anchor="ctr" horzOverflow="overflow">
                    <a:lnL>
                      <a:noFill/>
                    </a:lnL>
                    <a:lnR>
                      <a:noFill/>
                    </a:lnR>
                    <a:lnT>
                      <a:noFill/>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-3.84</a:t>
                      </a: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E7F3ED"/>
                    </a:solidFill>
                  </a:tcPr>
                </a:tc>
              </a:tr>
              <a:tr h="319088">
                <a:tc vMerge="1">
                  <a:txBody>
                    <a:bodyPr/>
                    <a:lstStyle/>
                    <a:p>
                      <a:endParaRPr lang="es-ES_tradnl"/>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&gt; P95 (20.0 ºC)</a:t>
                      </a:r>
                      <a:endParaRPr kumimoji="0" lang="en-GB"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+5.42</a:t>
                      </a: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Virtually certain</a:t>
                      </a: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+3.59</a:t>
                      </a: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+7.24</a:t>
                      </a: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FFFF"/>
                    </a:solidFill>
                  </a:tcPr>
                </a:tc>
              </a:tr>
              <a:tr h="3175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accent5">
                              <a:lumMod val="20000"/>
                              <a:lumOff val="80000"/>
                            </a:schemeClr>
                          </a:solidFill>
                          <a:effectLst/>
                          <a:latin typeface="Arial" charset="0"/>
                          <a:ea typeface="Times New Roman" pitchFamily="18" charset="0"/>
                          <a:cs typeface="Arial" charset="0"/>
                        </a:rPr>
                        <a:t>T max (ºC)</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339966">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&lt; P05 (13.2 ºC)</a:t>
                      </a:r>
                      <a:endParaRPr kumimoji="0" lang="en-GB"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-3.96</a:t>
                      </a:r>
                    </a:p>
                  </a:txBody>
                  <a:tcPr anchor="ctr" horzOverflow="overflow">
                    <a:lnL>
                      <a:noFill/>
                    </a:lnL>
                    <a:lnR>
                      <a:noFill/>
                    </a:lnR>
                    <a:lnT>
                      <a:noFill/>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Extremely likely</a:t>
                      </a:r>
                    </a:p>
                  </a:txBody>
                  <a:tcPr anchor="ctr" horzOverflow="overflow">
                    <a:lnL>
                      <a:noFill/>
                    </a:lnL>
                    <a:lnR>
                      <a:noFill/>
                    </a:lnR>
                    <a:lnT>
                      <a:noFill/>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-6.93</a:t>
                      </a:r>
                    </a:p>
                  </a:txBody>
                  <a:tcPr anchor="ctr" horzOverflow="overflow">
                    <a:lnL>
                      <a:noFill/>
                    </a:lnL>
                    <a:lnR>
                      <a:noFill/>
                    </a:lnR>
                    <a:lnT>
                      <a:noFill/>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-0.99</a:t>
                      </a: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E7F3ED"/>
                    </a:solidFill>
                  </a:tcPr>
                </a:tc>
              </a:tr>
              <a:tr h="319088">
                <a:tc vMerge="1">
                  <a:txBody>
                    <a:bodyPr/>
                    <a:lstStyle/>
                    <a:p>
                      <a:endParaRPr lang="es-ES_tradnl"/>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&gt; P95 (32.7 ºC)</a:t>
                      </a:r>
                      <a:endParaRPr kumimoji="0" lang="en-GB"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+2.26</a:t>
                      </a: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Likely</a:t>
                      </a: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-0.43</a:t>
                      </a:r>
                    </a:p>
                  </a:txBody>
                  <a:tcPr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+4.95</a:t>
                      </a: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FFFF"/>
                    </a:solidFill>
                  </a:tcPr>
                </a:tc>
              </a:tr>
              <a:tr h="3175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err="1" smtClean="0">
                          <a:ln>
                            <a:noFill/>
                          </a:ln>
                          <a:solidFill>
                            <a:schemeClr val="accent5">
                              <a:lumMod val="20000"/>
                              <a:lumOff val="80000"/>
                            </a:schemeClr>
                          </a:solidFill>
                          <a:effectLst/>
                          <a:latin typeface="Arial" charset="0"/>
                          <a:ea typeface="Times New Roman" pitchFamily="18" charset="0"/>
                          <a:cs typeface="Arial" charset="0"/>
                        </a:rPr>
                        <a:t>pcp</a:t>
                      </a:r>
                      <a:r>
                        <a:rPr kumimoji="0" lang="en-GB" sz="1600" b="1" i="0" u="none" strike="noStrike" cap="none" normalizeH="0" baseline="0" dirty="0" smtClean="0">
                          <a:ln>
                            <a:noFill/>
                          </a:ln>
                          <a:solidFill>
                            <a:schemeClr val="accent5">
                              <a:lumMod val="20000"/>
                              <a:lumOff val="80000"/>
                            </a:schemeClr>
                          </a:solidFill>
                          <a:effectLst/>
                          <a:latin typeface="Arial" charset="0"/>
                          <a:ea typeface="Times New Roman" pitchFamily="18" charset="0"/>
                          <a:cs typeface="Arial" charset="0"/>
                        </a:rPr>
                        <a:t> (mm</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339966">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 0 mm</a:t>
                      </a:r>
                    </a:p>
                  </a:txBody>
                  <a:tcPr anchor="ct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-2.30</a:t>
                      </a:r>
                    </a:p>
                  </a:txBody>
                  <a:tcPr anchor="ctr" horzOverflow="overflow">
                    <a:lnL>
                      <a:noFill/>
                    </a:lnL>
                    <a:lnR>
                      <a:noFill/>
                    </a:lnR>
                    <a:lnT>
                      <a:noFill/>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Likely</a:t>
                      </a:r>
                    </a:p>
                  </a:txBody>
                  <a:tcPr anchor="ctr" horzOverflow="overflow">
                    <a:lnL>
                      <a:noFill/>
                    </a:lnL>
                    <a:lnR>
                      <a:noFill/>
                    </a:lnR>
                    <a:lnT>
                      <a:noFill/>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-5.74</a:t>
                      </a:r>
                    </a:p>
                  </a:txBody>
                  <a:tcPr anchor="ctr" horzOverflow="overflow">
                    <a:lnL>
                      <a:noFill/>
                    </a:lnL>
                    <a:lnR>
                      <a:noFill/>
                    </a:lnR>
                    <a:lnT>
                      <a:noFill/>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+1.15</a:t>
                      </a: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E7F3ED"/>
                    </a:solidFill>
                  </a:tcPr>
                </a:tc>
              </a:tr>
              <a:tr h="317500">
                <a:tc vMerge="1">
                  <a:txBody>
                    <a:bodyPr/>
                    <a:lstStyle/>
                    <a:p>
                      <a:endParaRPr lang="es-ES_tradnl"/>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&gt; P95 (24.9 mm)</a:t>
                      </a:r>
                      <a:endParaRPr kumimoji="0" lang="en-GB"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-0.35</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Likely</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-0.81</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+0.12</a:t>
                      </a: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r>
              <a:tr h="31908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accent5">
                              <a:lumMod val="20000"/>
                              <a:lumOff val="80000"/>
                            </a:schemeClr>
                          </a:solidFill>
                          <a:effectLst/>
                          <a:latin typeface="Arial" charset="0"/>
                          <a:ea typeface="Times New Roman" pitchFamily="18" charset="0"/>
                          <a:cs typeface="Arial" charset="0"/>
                        </a:rPr>
                        <a:t>Hr (%)</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339966">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&lt; P05 (58.2 %)</a:t>
                      </a:r>
                      <a:endParaRPr kumimoji="0" lang="en-GB"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+7.79</a:t>
                      </a:r>
                    </a:p>
                  </a:txBody>
                  <a:tcPr anchor="ctr" horzOverflow="overflow">
                    <a:lnL>
                      <a:noFill/>
                    </a:lnL>
                    <a:lnR>
                      <a:noFill/>
                    </a:lnR>
                    <a:lnT>
                      <a:noFill/>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Virtually certain</a:t>
                      </a:r>
                    </a:p>
                  </a:txBody>
                  <a:tcPr anchor="ctr" horzOverflow="overflow">
                    <a:lnL>
                      <a:noFill/>
                    </a:lnL>
                    <a:lnR>
                      <a:noFill/>
                    </a:lnR>
                    <a:lnT>
                      <a:noFill/>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+5.78</a:t>
                      </a:r>
                    </a:p>
                  </a:txBody>
                  <a:tcPr anchor="ctr" horzOverflow="overflow">
                    <a:lnL>
                      <a:noFill/>
                    </a:lnL>
                    <a:lnR>
                      <a:noFill/>
                    </a:lnR>
                    <a:lnT>
                      <a:noFill/>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+9.80</a:t>
                      </a: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E7F3ED"/>
                    </a:solidFill>
                  </a:tcPr>
                </a:tc>
              </a:tr>
              <a:tr h="317500">
                <a:tc vMerge="1">
                  <a:txBody>
                    <a:bodyPr/>
                    <a:lstStyle/>
                    <a:p>
                      <a:endParaRPr lang="es-ES_tradnl"/>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&gt; P95 (90.8 %)</a:t>
                      </a:r>
                    </a:p>
                  </a:txBody>
                  <a:tcPr anchor="ct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-0.39</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Very unlikely</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-2.64</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+1.87</a:t>
                      </a: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r>
              <a:tr h="31908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err="1" smtClean="0">
                          <a:ln>
                            <a:noFill/>
                          </a:ln>
                          <a:solidFill>
                            <a:schemeClr val="accent5">
                              <a:lumMod val="20000"/>
                              <a:lumOff val="80000"/>
                            </a:schemeClr>
                          </a:solidFill>
                          <a:effectLst/>
                          <a:latin typeface="Arial" charset="0"/>
                          <a:ea typeface="Times New Roman" pitchFamily="18" charset="0"/>
                          <a:cs typeface="Arial" charset="0"/>
                        </a:rPr>
                        <a:t>clt</a:t>
                      </a:r>
                      <a:r>
                        <a:rPr kumimoji="0" lang="en-GB" sz="1600" b="1" i="0" u="none" strike="noStrike" cap="none" normalizeH="0" baseline="0" dirty="0" smtClean="0">
                          <a:ln>
                            <a:noFill/>
                          </a:ln>
                          <a:solidFill>
                            <a:schemeClr val="accent5">
                              <a:lumMod val="20000"/>
                              <a:lumOff val="80000"/>
                            </a:schemeClr>
                          </a:solidFill>
                          <a:effectLst/>
                          <a:latin typeface="Arial" charset="0"/>
                          <a:ea typeface="Times New Roman" pitchFamily="18" charset="0"/>
                          <a:cs typeface="Arial" charset="0"/>
                        </a:rPr>
                        <a:t> (%)</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339966">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&lt; P05 (6.2 %)</a:t>
                      </a:r>
                    </a:p>
                  </a:txBody>
                  <a:tcPr anchor="ct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-4.25</a:t>
                      </a:r>
                    </a:p>
                  </a:txBody>
                  <a:tcPr anchor="ctr" horzOverflow="overflow">
                    <a:lnL>
                      <a:noFill/>
                    </a:lnL>
                    <a:lnR>
                      <a:noFill/>
                    </a:lnR>
                    <a:lnT>
                      <a:noFill/>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Virtually certain</a:t>
                      </a:r>
                    </a:p>
                  </a:txBody>
                  <a:tcPr anchor="ctr" horzOverflow="overflow">
                    <a:lnL>
                      <a:noFill/>
                    </a:lnL>
                    <a:lnR>
                      <a:noFill/>
                    </a:lnR>
                    <a:lnT>
                      <a:noFill/>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-5.80</a:t>
                      </a:r>
                    </a:p>
                  </a:txBody>
                  <a:tcPr anchor="ctr" horzOverflow="overflow">
                    <a:lnL>
                      <a:noFill/>
                    </a:lnL>
                    <a:lnR>
                      <a:noFill/>
                    </a:lnR>
                    <a:lnT>
                      <a:noFill/>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-2.70</a:t>
                      </a: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E7F3ED"/>
                    </a:solidFill>
                  </a:tcPr>
                </a:tc>
              </a:tr>
              <a:tr h="317500">
                <a:tc vMerge="1">
                  <a:txBody>
                    <a:bodyPr/>
                    <a:lstStyle/>
                    <a:p>
                      <a:endParaRPr lang="es-ES_tradnl"/>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&gt; P95 (85.6 %)</a:t>
                      </a:r>
                    </a:p>
                  </a:txBody>
                  <a:tcPr anchor="ct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+2.10</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Extremely likely</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+0.57</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+3.64</a:t>
                      </a: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r>
              <a:tr h="31908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err="1" smtClean="0">
                          <a:ln>
                            <a:noFill/>
                          </a:ln>
                          <a:solidFill>
                            <a:schemeClr val="accent5">
                              <a:lumMod val="20000"/>
                              <a:lumOff val="80000"/>
                            </a:schemeClr>
                          </a:solidFill>
                          <a:effectLst/>
                          <a:latin typeface="Arial" charset="0"/>
                          <a:ea typeface="Times New Roman" pitchFamily="18" charset="0"/>
                          <a:cs typeface="Arial" charset="0"/>
                        </a:rPr>
                        <a:t>wss</a:t>
                      </a:r>
                      <a:r>
                        <a:rPr kumimoji="0" lang="en-GB" sz="1600" b="1" i="0" u="none" strike="noStrike" cap="none" normalizeH="0" baseline="0" dirty="0" smtClean="0">
                          <a:ln>
                            <a:noFill/>
                          </a:ln>
                          <a:solidFill>
                            <a:schemeClr val="accent5">
                              <a:lumMod val="20000"/>
                              <a:lumOff val="80000"/>
                            </a:schemeClr>
                          </a:solidFill>
                          <a:effectLst/>
                          <a:latin typeface="Arial" charset="0"/>
                          <a:ea typeface="Times New Roman" pitchFamily="18" charset="0"/>
                          <a:cs typeface="Arial" charset="0"/>
                        </a:rPr>
                        <a:t> (m/s)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339966">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&lt; P05 (0.9 m/s)</a:t>
                      </a:r>
                    </a:p>
                  </a:txBody>
                  <a:tcPr anchor="ct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-11.05</a:t>
                      </a:r>
                    </a:p>
                  </a:txBody>
                  <a:tcPr anchor="ctr" horzOverflow="overflow">
                    <a:lnL>
                      <a:noFill/>
                    </a:lnL>
                    <a:lnR>
                      <a:noFill/>
                    </a:lnR>
                    <a:lnT>
                      <a:noFill/>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Virtually certain</a:t>
                      </a:r>
                    </a:p>
                  </a:txBody>
                  <a:tcPr anchor="ctr" horzOverflow="overflow">
                    <a:lnL>
                      <a:noFill/>
                    </a:lnL>
                    <a:lnR>
                      <a:noFill/>
                    </a:lnR>
                    <a:lnT>
                      <a:noFill/>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-12.87</a:t>
                      </a:r>
                    </a:p>
                  </a:txBody>
                  <a:tcPr anchor="ctr" horzOverflow="overflow">
                    <a:lnL>
                      <a:noFill/>
                    </a:lnL>
                    <a:lnR>
                      <a:noFill/>
                    </a:lnR>
                    <a:lnT>
                      <a:noFill/>
                    </a:lnT>
                    <a:lnB>
                      <a:noFill/>
                    </a:lnB>
                    <a:lnTlToBr>
                      <a:noFill/>
                    </a:lnTlToBr>
                    <a:lnBlToTr>
                      <a:noFill/>
                    </a:lnBlToTr>
                    <a:solidFill>
                      <a:srgbClr val="E7F3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-9.23</a:t>
                      </a: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E7F3ED"/>
                    </a:solidFill>
                  </a:tcPr>
                </a:tc>
              </a:tr>
              <a:tr h="317500">
                <a:tc vMerge="1">
                  <a:txBody>
                    <a:bodyPr/>
                    <a:lstStyle/>
                    <a:p>
                      <a:endParaRPr lang="es-ES_tradnl"/>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&gt; P95 (6.0 m/s)</a:t>
                      </a:r>
                    </a:p>
                  </a:txBody>
                  <a:tcPr anchor="ct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-0.18</a:t>
                      </a: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Unlikely</a:t>
                      </a: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-2.82</a:t>
                      </a: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ea typeface="Times New Roman" pitchFamily="18" charset="0"/>
                          <a:cs typeface="Arial" charset="0"/>
                        </a:rPr>
                        <a:t>+2.46</a:t>
                      </a: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 name="Line 1028"/>
          <p:cNvSpPr>
            <a:spLocks noChangeShapeType="1"/>
          </p:cNvSpPr>
          <p:nvPr/>
        </p:nvSpPr>
        <p:spPr bwMode="auto">
          <a:xfrm>
            <a:off x="0" y="836712"/>
            <a:ext cx="9144000" cy="0"/>
          </a:xfrm>
          <a:prstGeom prst="line">
            <a:avLst/>
          </a:prstGeom>
          <a:noFill/>
          <a:ln w="38100">
            <a:solidFill>
              <a:srgbClr val="0000FF"/>
            </a:solidFill>
            <a:round/>
            <a:headEnd/>
            <a:tailEnd/>
          </a:ln>
        </p:spPr>
        <p:txBody>
          <a:bodyPr/>
          <a:lstStyle/>
          <a:p>
            <a:endParaRPr lang="es-ES_tradnl"/>
          </a:p>
        </p:txBody>
      </p:sp>
    </p:spTree>
    <p:extLst>
      <p:ext uri="{BB962C8B-B14F-4D97-AF65-F5344CB8AC3E}">
        <p14:creationId xmlns:p14="http://schemas.microsoft.com/office/powerpoint/2010/main" val="968846772"/>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1" cy="6740307"/>
          </a:xfrm>
          <a:prstGeom prst="rect">
            <a:avLst/>
          </a:prstGeom>
          <a:noFill/>
        </p:spPr>
        <p:txBody>
          <a:bodyPr wrap="square" rtlCol="0">
            <a:spAutoFit/>
          </a:bodyPr>
          <a:lstStyle/>
          <a:p>
            <a:r>
              <a:rPr lang="es-ES" sz="2400" b="1" dirty="0" smtClean="0">
                <a:solidFill>
                  <a:srgbClr val="FFFF00"/>
                </a:solidFill>
              </a:rPr>
              <a:t>Fourier</a:t>
            </a:r>
            <a:r>
              <a:rPr lang="es-ES" sz="2400" b="1" dirty="0" smtClean="0">
                <a:solidFill>
                  <a:srgbClr val="99FF33"/>
                </a:solidFill>
              </a:rPr>
              <a:t> fue el primero que entendió el papel de la atmósfera en la propagación de la radiación que proviene del Sol y de la que emite la Tierra (infrarroja, calor). Eran los </a:t>
            </a:r>
            <a:r>
              <a:rPr lang="es-ES" sz="2400" b="1" dirty="0" smtClean="0">
                <a:solidFill>
                  <a:srgbClr val="FFFF00"/>
                </a:solidFill>
              </a:rPr>
              <a:t>años 20 del siglo XIX</a:t>
            </a:r>
            <a:r>
              <a:rPr lang="es-ES" sz="2400" b="1" dirty="0" smtClean="0">
                <a:solidFill>
                  <a:srgbClr val="99FF33"/>
                </a:solidFill>
              </a:rPr>
              <a:t>, y dio cuenta de la absorción diferenciada de los dos tipos de radiación por parte de la atmósfera. Sin saberlo </a:t>
            </a:r>
            <a:r>
              <a:rPr lang="es-ES" sz="2400" b="1" dirty="0" smtClean="0">
                <a:solidFill>
                  <a:srgbClr val="FFFF00"/>
                </a:solidFill>
              </a:rPr>
              <a:t>introdujo la idea de lo que hoy día conocemos con el nombre de “Efecto Invernadero”.</a:t>
            </a:r>
          </a:p>
          <a:p>
            <a:endParaRPr lang="es-ES" sz="2400" b="1" dirty="0" smtClean="0">
              <a:solidFill>
                <a:srgbClr val="99FF33"/>
              </a:solidFill>
            </a:endParaRPr>
          </a:p>
          <a:p>
            <a:r>
              <a:rPr lang="es-ES" sz="2400" b="1" dirty="0" smtClean="0">
                <a:solidFill>
                  <a:srgbClr val="99FF33"/>
                </a:solidFill>
              </a:rPr>
              <a:t>Unos 30 años más tarde, </a:t>
            </a:r>
            <a:r>
              <a:rPr lang="es-ES" sz="2400" b="1" dirty="0" err="1" smtClean="0">
                <a:solidFill>
                  <a:srgbClr val="FFFF00"/>
                </a:solidFill>
              </a:rPr>
              <a:t>Tyndall</a:t>
            </a:r>
            <a:r>
              <a:rPr lang="es-ES" sz="2400" b="1" dirty="0" smtClean="0">
                <a:solidFill>
                  <a:srgbClr val="99FF33"/>
                </a:solidFill>
              </a:rPr>
              <a:t> identificó, experimentando en el </a:t>
            </a:r>
            <a:r>
              <a:rPr lang="es-ES" sz="2400" b="1" dirty="0" smtClean="0">
                <a:solidFill>
                  <a:srgbClr val="FFFF00"/>
                </a:solidFill>
              </a:rPr>
              <a:t>laboratorio</a:t>
            </a:r>
            <a:r>
              <a:rPr lang="es-ES" sz="2400" b="1" dirty="0" smtClean="0">
                <a:solidFill>
                  <a:srgbClr val="99FF33"/>
                </a:solidFill>
              </a:rPr>
              <a:t>, algunos de los </a:t>
            </a:r>
            <a:r>
              <a:rPr lang="es-ES" sz="2400" b="1" dirty="0" smtClean="0">
                <a:solidFill>
                  <a:srgbClr val="FFFF00"/>
                </a:solidFill>
              </a:rPr>
              <a:t>gases atmosféricos responsables del Efecto Invernadero</a:t>
            </a:r>
            <a:r>
              <a:rPr lang="es-ES" sz="2400" b="1" dirty="0" smtClean="0">
                <a:solidFill>
                  <a:srgbClr val="99FF33"/>
                </a:solidFill>
              </a:rPr>
              <a:t>.  El más importante el vapor de agua, pero también el CO</a:t>
            </a:r>
            <a:r>
              <a:rPr lang="es-ES" sz="2400" b="1" baseline="-25000" dirty="0" smtClean="0">
                <a:solidFill>
                  <a:srgbClr val="99FF33"/>
                </a:solidFill>
              </a:rPr>
              <a:t>2</a:t>
            </a:r>
            <a:r>
              <a:rPr lang="es-ES" sz="2400" b="1" dirty="0" smtClean="0">
                <a:solidFill>
                  <a:srgbClr val="99FF33"/>
                </a:solidFill>
              </a:rPr>
              <a:t>, a pesar de encontrarse en la atmósfera unas pocas moléculas en cada 10000.</a:t>
            </a:r>
          </a:p>
          <a:p>
            <a:endParaRPr lang="es-ES" sz="2400" b="1" dirty="0" smtClean="0">
              <a:solidFill>
                <a:srgbClr val="99FF33"/>
              </a:solidFill>
            </a:endParaRPr>
          </a:p>
          <a:p>
            <a:r>
              <a:rPr lang="es-ES" sz="2400" b="1" dirty="0" smtClean="0">
                <a:solidFill>
                  <a:srgbClr val="99FF33"/>
                </a:solidFill>
              </a:rPr>
              <a:t>En definitiva, </a:t>
            </a:r>
            <a:r>
              <a:rPr lang="es-ES" sz="2400" b="1" dirty="0" smtClean="0">
                <a:solidFill>
                  <a:srgbClr val="FFFF00"/>
                </a:solidFill>
              </a:rPr>
              <a:t>hace más de 150 años se sentaron las bases para llegar a postular  hoy que una intensificación del Efecto Invernadero conduce al Cambio Climático</a:t>
            </a:r>
            <a:r>
              <a:rPr lang="es-ES" sz="2400" b="1" dirty="0" smtClean="0">
                <a:solidFill>
                  <a:srgbClr val="99FF33"/>
                </a:solidFill>
              </a:rPr>
              <a:t>.</a:t>
            </a:r>
          </a:p>
          <a:p>
            <a:endParaRPr lang="es-ES_tradnl" sz="2400" b="1" dirty="0">
              <a:solidFill>
                <a:srgbClr val="99FF33"/>
              </a:solidFill>
            </a:endParaRPr>
          </a:p>
        </p:txBody>
      </p:sp>
    </p:spTree>
    <p:extLst>
      <p:ext uri="{BB962C8B-B14F-4D97-AF65-F5344CB8AC3E}">
        <p14:creationId xmlns:p14="http://schemas.microsoft.com/office/powerpoint/2010/main" val="1390006868"/>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checkerboard(across)">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 calcmode="lin" valueType="num">
                                      <p:cBhvr>
                                        <p:cTn id="12" dur="500" fill="hold"/>
                                        <p:tgtEl>
                                          <p:spTgt spid="2">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2">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2">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88640"/>
            <a:ext cx="9144001" cy="6001643"/>
          </a:xfrm>
          <a:prstGeom prst="rect">
            <a:avLst/>
          </a:prstGeom>
          <a:noFill/>
        </p:spPr>
        <p:txBody>
          <a:bodyPr wrap="square" rtlCol="0">
            <a:spAutoFit/>
          </a:bodyPr>
          <a:lstStyle/>
          <a:p>
            <a:r>
              <a:rPr lang="es-ES" sz="2400" b="1" dirty="0" smtClean="0">
                <a:solidFill>
                  <a:srgbClr val="99FF33"/>
                </a:solidFill>
              </a:rPr>
              <a:t>Los primeros cálculos sobre la influencia en el clima de los cambios de contenido de CO</a:t>
            </a:r>
            <a:r>
              <a:rPr lang="es-ES" sz="2400" b="1" baseline="-25000" dirty="0" smtClean="0">
                <a:solidFill>
                  <a:srgbClr val="99FF33"/>
                </a:solidFill>
              </a:rPr>
              <a:t>2</a:t>
            </a:r>
            <a:r>
              <a:rPr lang="es-ES" sz="2400" b="1" dirty="0" smtClean="0">
                <a:solidFill>
                  <a:srgbClr val="99FF33"/>
                </a:solidFill>
              </a:rPr>
              <a:t> atmosférico  los realizó </a:t>
            </a:r>
            <a:r>
              <a:rPr lang="es-ES" sz="2400" b="1" dirty="0" err="1" smtClean="0">
                <a:solidFill>
                  <a:srgbClr val="FFFF00"/>
                </a:solidFill>
              </a:rPr>
              <a:t>Arrhenius</a:t>
            </a:r>
            <a:r>
              <a:rPr lang="es-ES" sz="2400" b="1" dirty="0" smtClean="0">
                <a:solidFill>
                  <a:srgbClr val="99FF33"/>
                </a:solidFill>
              </a:rPr>
              <a:t> (Premio Nobel de Química en 1903) acabando el siglo XIX.</a:t>
            </a:r>
          </a:p>
          <a:p>
            <a:endParaRPr lang="es-ES" sz="2400" b="1" dirty="0" smtClean="0">
              <a:solidFill>
                <a:srgbClr val="99FF33"/>
              </a:solidFill>
            </a:endParaRPr>
          </a:p>
          <a:p>
            <a:r>
              <a:rPr lang="es-ES" sz="2400" b="1" dirty="0" smtClean="0">
                <a:solidFill>
                  <a:srgbClr val="99FF33"/>
                </a:solidFill>
              </a:rPr>
              <a:t>Trataba de entender las </a:t>
            </a:r>
            <a:r>
              <a:rPr lang="es-ES" sz="2400" b="1" dirty="0" smtClean="0">
                <a:solidFill>
                  <a:srgbClr val="FFFF00"/>
                </a:solidFill>
              </a:rPr>
              <a:t>edades de hielo </a:t>
            </a:r>
            <a:r>
              <a:rPr lang="es-ES" sz="2400" b="1" dirty="0" smtClean="0">
                <a:solidFill>
                  <a:srgbClr val="99FF33"/>
                </a:solidFill>
              </a:rPr>
              <a:t>e identificó los </a:t>
            </a:r>
            <a:r>
              <a:rPr lang="es-ES" sz="2400" b="1" dirty="0" smtClean="0">
                <a:solidFill>
                  <a:srgbClr val="FFFF00"/>
                </a:solidFill>
              </a:rPr>
              <a:t>cambios de concentración de CO</a:t>
            </a:r>
            <a:r>
              <a:rPr lang="es-ES" sz="2400" b="1" baseline="-25000" dirty="0" smtClean="0">
                <a:solidFill>
                  <a:srgbClr val="FFFF00"/>
                </a:solidFill>
              </a:rPr>
              <a:t>2</a:t>
            </a:r>
            <a:r>
              <a:rPr lang="es-ES" sz="2400" b="1" dirty="0" smtClean="0">
                <a:solidFill>
                  <a:srgbClr val="FFFF00"/>
                </a:solidFill>
              </a:rPr>
              <a:t> en la atmósfera como una de las causas</a:t>
            </a:r>
            <a:r>
              <a:rPr lang="es-ES" sz="2400" b="1" dirty="0" smtClean="0">
                <a:solidFill>
                  <a:srgbClr val="99FF33"/>
                </a:solidFill>
              </a:rPr>
              <a:t>. Lo más sorprendente es que tuvo en cuenta dos procesos de retroalimentación, o </a:t>
            </a:r>
            <a:r>
              <a:rPr lang="es-ES" sz="2400" b="1" i="1" dirty="0" err="1" smtClean="0">
                <a:solidFill>
                  <a:srgbClr val="FFFF00"/>
                </a:solidFill>
              </a:rPr>
              <a:t>feedback</a:t>
            </a:r>
            <a:r>
              <a:rPr lang="es-ES" sz="2400" b="1" dirty="0" smtClean="0">
                <a:solidFill>
                  <a:srgbClr val="99FF33"/>
                </a:solidFill>
              </a:rPr>
              <a:t>, importantes:</a:t>
            </a:r>
          </a:p>
          <a:p>
            <a:endParaRPr lang="es-ES" sz="2400" b="1" dirty="0" smtClean="0">
              <a:solidFill>
                <a:srgbClr val="99FF33"/>
              </a:solidFill>
            </a:endParaRPr>
          </a:p>
          <a:p>
            <a:pPr>
              <a:buFontTx/>
              <a:buChar char="-"/>
            </a:pPr>
            <a:r>
              <a:rPr lang="es-ES" sz="2400" b="1" dirty="0" smtClean="0">
                <a:solidFill>
                  <a:srgbClr val="99FF33"/>
                </a:solidFill>
              </a:rPr>
              <a:t> Hielo-albedo, introducido por </a:t>
            </a:r>
            <a:r>
              <a:rPr lang="es-ES" sz="2400" b="1" dirty="0" err="1" smtClean="0">
                <a:solidFill>
                  <a:srgbClr val="99FF33"/>
                </a:solidFill>
              </a:rPr>
              <a:t>Croll</a:t>
            </a:r>
            <a:r>
              <a:rPr lang="es-ES" sz="2400" b="1" dirty="0" smtClean="0">
                <a:solidFill>
                  <a:srgbClr val="99FF33"/>
                </a:solidFill>
              </a:rPr>
              <a:t> unos 50 años antes</a:t>
            </a:r>
          </a:p>
          <a:p>
            <a:pPr>
              <a:buFontTx/>
              <a:buChar char="-"/>
            </a:pPr>
            <a:r>
              <a:rPr lang="es-ES" sz="2400" b="1" dirty="0" smtClean="0">
                <a:solidFill>
                  <a:srgbClr val="99FF33"/>
                </a:solidFill>
              </a:rPr>
              <a:t> Vapor de agua</a:t>
            </a:r>
          </a:p>
          <a:p>
            <a:endParaRPr lang="es-ES" sz="2400" b="1" dirty="0" smtClean="0">
              <a:solidFill>
                <a:srgbClr val="99FF33"/>
              </a:solidFill>
            </a:endParaRPr>
          </a:p>
          <a:p>
            <a:r>
              <a:rPr lang="es-ES" sz="2400" b="1" dirty="0" err="1" smtClean="0">
                <a:solidFill>
                  <a:srgbClr val="99FF33"/>
                </a:solidFill>
              </a:rPr>
              <a:t>Arrhenius</a:t>
            </a:r>
            <a:r>
              <a:rPr lang="es-ES" sz="2400" b="1" dirty="0" smtClean="0">
                <a:solidFill>
                  <a:srgbClr val="99FF33"/>
                </a:solidFill>
              </a:rPr>
              <a:t> llegó a calcular, muy acertadamente para la época, el efecto que tendría en la </a:t>
            </a:r>
            <a:r>
              <a:rPr lang="es-ES" sz="2400" b="1" dirty="0" smtClean="0">
                <a:solidFill>
                  <a:srgbClr val="FFFF00"/>
                </a:solidFill>
              </a:rPr>
              <a:t>temperatura</a:t>
            </a:r>
            <a:r>
              <a:rPr lang="es-ES" sz="2400" b="1" dirty="0" smtClean="0">
                <a:solidFill>
                  <a:srgbClr val="99FF33"/>
                </a:solidFill>
              </a:rPr>
              <a:t> el </a:t>
            </a:r>
            <a:r>
              <a:rPr lang="es-ES" sz="2400" b="1" dirty="0" smtClean="0">
                <a:solidFill>
                  <a:srgbClr val="FFFF00"/>
                </a:solidFill>
              </a:rPr>
              <a:t>duplicar la concentración de CO</a:t>
            </a:r>
            <a:r>
              <a:rPr lang="es-ES" sz="2400" b="1" baseline="-25000" dirty="0" smtClean="0">
                <a:solidFill>
                  <a:srgbClr val="FFFF00"/>
                </a:solidFill>
              </a:rPr>
              <a:t>2</a:t>
            </a:r>
            <a:r>
              <a:rPr lang="es-ES" sz="2400" b="1" dirty="0" smtClean="0">
                <a:solidFill>
                  <a:srgbClr val="FFFF00"/>
                </a:solidFill>
              </a:rPr>
              <a:t> en la atmósfera</a:t>
            </a:r>
            <a:r>
              <a:rPr lang="es-ES" sz="2400" b="1" dirty="0" smtClean="0">
                <a:solidFill>
                  <a:srgbClr val="99FF33"/>
                </a:solidFill>
              </a:rPr>
              <a:t>.</a:t>
            </a:r>
            <a:endParaRPr lang="es-ES_tradnl" sz="2400" b="1" dirty="0">
              <a:solidFill>
                <a:srgbClr val="99FF33"/>
              </a:solidFill>
            </a:endParaRPr>
          </a:p>
        </p:txBody>
      </p:sp>
    </p:spTree>
    <p:extLst>
      <p:ext uri="{BB962C8B-B14F-4D97-AF65-F5344CB8AC3E}">
        <p14:creationId xmlns:p14="http://schemas.microsoft.com/office/powerpoint/2010/main" val="2875834239"/>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slide(fromBottom)">
                                      <p:cBhvr>
                                        <p:cTn id="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idx="4294967295"/>
          </p:nvPr>
        </p:nvSpPr>
        <p:spPr>
          <a:xfrm>
            <a:off x="323528" y="0"/>
            <a:ext cx="8820473" cy="6496050"/>
          </a:xfrm>
        </p:spPr>
        <p:txBody>
          <a:bodyPr anchor="ctr"/>
          <a:lstStyle/>
          <a:p>
            <a:pPr algn="l">
              <a:spcAft>
                <a:spcPts val="4800"/>
              </a:spcAft>
            </a:pPr>
            <a:r>
              <a:rPr lang="es-ES" sz="3200" dirty="0" smtClean="0">
                <a:solidFill>
                  <a:srgbClr val="FFFF00"/>
                </a:solidFill>
              </a:rPr>
              <a:t>- Clima y Cambio Climático</a:t>
            </a:r>
            <a:br>
              <a:rPr lang="es-ES" sz="3200" dirty="0" smtClean="0">
                <a:solidFill>
                  <a:srgbClr val="FFFF00"/>
                </a:solidFill>
              </a:rPr>
            </a:br>
            <a:r>
              <a:rPr lang="es-ES_tradnl" sz="3200" dirty="0" smtClean="0">
                <a:solidFill>
                  <a:srgbClr val="FFFF00"/>
                </a:solidFill>
              </a:rPr>
              <a:t>- </a:t>
            </a:r>
            <a:r>
              <a:rPr lang="es-ES" sz="3200" dirty="0" smtClean="0">
                <a:solidFill>
                  <a:srgbClr val="FFFF00"/>
                </a:solidFill>
              </a:rPr>
              <a:t>Simulación</a:t>
            </a:r>
            <a:r>
              <a:rPr lang="es-ES" sz="3200" dirty="0">
                <a:solidFill>
                  <a:srgbClr val="FFFF00"/>
                </a:solidFill>
              </a:rPr>
              <a:t> </a:t>
            </a:r>
            <a:r>
              <a:rPr lang="es-ES" sz="3200" dirty="0" smtClean="0">
                <a:solidFill>
                  <a:srgbClr val="FFFF00"/>
                </a:solidFill>
              </a:rPr>
              <a:t>del clima</a:t>
            </a:r>
            <a:br>
              <a:rPr lang="es-ES" sz="3200" dirty="0" smtClean="0">
                <a:solidFill>
                  <a:srgbClr val="FFFF00"/>
                </a:solidFill>
              </a:rPr>
            </a:br>
            <a:r>
              <a:rPr lang="es-ES" sz="3200" dirty="0" smtClean="0">
                <a:solidFill>
                  <a:srgbClr val="FFFF00"/>
                </a:solidFill>
              </a:rPr>
              <a:t>- Proyecciones climáticas: escenarios</a:t>
            </a:r>
            <a:br>
              <a:rPr lang="es-ES" sz="3200" dirty="0" smtClean="0">
                <a:solidFill>
                  <a:srgbClr val="FFFF00"/>
                </a:solidFill>
              </a:rPr>
            </a:br>
            <a:r>
              <a:rPr lang="es-ES_tradnl" sz="3200" dirty="0" smtClean="0">
                <a:solidFill>
                  <a:srgbClr val="FFFF00"/>
                </a:solidFill>
              </a:rPr>
              <a:t>- </a:t>
            </a:r>
            <a:r>
              <a:rPr lang="es-ES" sz="3200" dirty="0" smtClean="0">
                <a:solidFill>
                  <a:srgbClr val="FFFF00"/>
                </a:solidFill>
              </a:rPr>
              <a:t>Impactos del Cambio Climático</a:t>
            </a:r>
            <a:br>
              <a:rPr lang="es-ES" sz="3200" dirty="0" smtClean="0">
                <a:solidFill>
                  <a:srgbClr val="FFFF00"/>
                </a:solidFill>
              </a:rPr>
            </a:br>
            <a:r>
              <a:rPr lang="es-ES_tradnl" sz="3200" dirty="0" smtClean="0">
                <a:solidFill>
                  <a:srgbClr val="FFFF00"/>
                </a:solidFill>
              </a:rPr>
              <a:t>- </a:t>
            </a:r>
            <a:r>
              <a:rPr lang="es-ES" sz="3200" dirty="0" smtClean="0">
                <a:solidFill>
                  <a:srgbClr val="FFFF00"/>
                </a:solidFill>
              </a:rPr>
              <a:t>¿Cómo se pueden reducir los impactos?</a:t>
            </a:r>
            <a:br>
              <a:rPr lang="es-ES" sz="3200" dirty="0" smtClean="0">
                <a:solidFill>
                  <a:srgbClr val="FFFF00"/>
                </a:solidFill>
              </a:rPr>
            </a:br>
            <a:endParaRPr lang="es-ES_tradnl" sz="3200" dirty="0">
              <a:solidFill>
                <a:srgbClr val="FFFF00"/>
              </a:solidFill>
            </a:endParaRPr>
          </a:p>
        </p:txBody>
      </p:sp>
      <p:sp>
        <p:nvSpPr>
          <p:cNvPr id="6147" name="Rectangle 4"/>
          <p:cNvSpPr>
            <a:spLocks noChangeArrowheads="1"/>
          </p:cNvSpPr>
          <p:nvPr/>
        </p:nvSpPr>
        <p:spPr bwMode="auto">
          <a:xfrm>
            <a:off x="7910513" y="5213350"/>
            <a:ext cx="184150" cy="457200"/>
          </a:xfrm>
          <a:prstGeom prst="rect">
            <a:avLst/>
          </a:prstGeom>
          <a:noFill/>
          <a:ln w="9525">
            <a:noFill/>
            <a:miter lim="800000"/>
            <a:headEnd/>
            <a:tailEnd/>
          </a:ln>
        </p:spPr>
        <p:txBody>
          <a:bodyPr wrap="none">
            <a:spAutoFit/>
          </a:bodyPr>
          <a:lstStyle/>
          <a:p>
            <a:pPr algn="r" defTabSz="914400">
              <a:spcBef>
                <a:spcPct val="0"/>
              </a:spcBef>
            </a:pPr>
            <a:endParaRPr lang="en-GB">
              <a:solidFill>
                <a:srgbClr val="000000"/>
              </a:solidFill>
              <a:latin typeface="Times New Roman" pitchFamily="18" charset="0"/>
            </a:endParaRPr>
          </a:p>
        </p:txBody>
      </p:sp>
      <p:sp>
        <p:nvSpPr>
          <p:cNvPr id="6148" name="Rectangle 5"/>
          <p:cNvSpPr>
            <a:spLocks noChangeArrowheads="1"/>
          </p:cNvSpPr>
          <p:nvPr/>
        </p:nvSpPr>
        <p:spPr bwMode="auto">
          <a:xfrm>
            <a:off x="4438650" y="5830888"/>
            <a:ext cx="184150" cy="457200"/>
          </a:xfrm>
          <a:prstGeom prst="rect">
            <a:avLst/>
          </a:prstGeom>
          <a:noFill/>
          <a:ln w="9525">
            <a:noFill/>
            <a:miter lim="800000"/>
            <a:headEnd/>
            <a:tailEnd/>
          </a:ln>
        </p:spPr>
        <p:txBody>
          <a:bodyPr wrap="none">
            <a:spAutoFit/>
          </a:bodyPr>
          <a:lstStyle/>
          <a:p>
            <a:pPr algn="r" defTabSz="914400">
              <a:spcBef>
                <a:spcPct val="0"/>
              </a:spcBef>
            </a:pPr>
            <a:endParaRPr lang="en-GB">
              <a:solidFill>
                <a:srgbClr val="000000"/>
              </a:solidFill>
              <a:latin typeface="Times New Roman" pitchFamily="18" charset="0"/>
            </a:endParaRPr>
          </a:p>
        </p:txBody>
      </p:sp>
    </p:spTree>
    <p:extLst>
      <p:ext uri="{BB962C8B-B14F-4D97-AF65-F5344CB8AC3E}">
        <p14:creationId xmlns:p14="http://schemas.microsoft.com/office/powerpoint/2010/main" val="2822876370"/>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88640"/>
            <a:ext cx="9144001" cy="6370975"/>
          </a:xfrm>
          <a:prstGeom prst="rect">
            <a:avLst/>
          </a:prstGeom>
          <a:noFill/>
        </p:spPr>
        <p:txBody>
          <a:bodyPr wrap="square" rtlCol="0">
            <a:spAutoFit/>
          </a:bodyPr>
          <a:lstStyle/>
          <a:p>
            <a:r>
              <a:rPr lang="es-ES" sz="2400" b="1" dirty="0" smtClean="0">
                <a:solidFill>
                  <a:srgbClr val="99FF33"/>
                </a:solidFill>
              </a:rPr>
              <a:t>Los científicos de la época no prestaron mucha atención a lo postulado por </a:t>
            </a:r>
            <a:r>
              <a:rPr lang="es-ES" sz="2400" b="1" dirty="0" err="1" smtClean="0">
                <a:solidFill>
                  <a:srgbClr val="99FF33"/>
                </a:solidFill>
              </a:rPr>
              <a:t>Arrhenius</a:t>
            </a:r>
            <a:r>
              <a:rPr lang="es-ES" sz="2400" b="1" dirty="0" smtClean="0">
                <a:solidFill>
                  <a:srgbClr val="99FF33"/>
                </a:solidFill>
              </a:rPr>
              <a:t>. Se dedicaron durante varias décadas a buscar mecanismos por los que el clima se </a:t>
            </a:r>
            <a:r>
              <a:rPr lang="es-ES" sz="2400" b="1" dirty="0" err="1" smtClean="0">
                <a:solidFill>
                  <a:srgbClr val="99FF33"/>
                </a:solidFill>
              </a:rPr>
              <a:t>autorregulaba</a:t>
            </a:r>
            <a:r>
              <a:rPr lang="es-ES" sz="2400" b="1" dirty="0" smtClean="0">
                <a:solidFill>
                  <a:srgbClr val="99FF33"/>
                </a:solidFill>
              </a:rPr>
              <a:t>. No obstante, muchos de los mecanismos introducidos entonces forman parte, hoy día, del conocimiento incluido en la ciencia del clima y del Cambio Climático.</a:t>
            </a:r>
          </a:p>
          <a:p>
            <a:endParaRPr lang="es-ES" sz="2400" b="1" dirty="0" smtClean="0">
              <a:solidFill>
                <a:srgbClr val="99FF33"/>
              </a:solidFill>
            </a:endParaRPr>
          </a:p>
          <a:p>
            <a:r>
              <a:rPr lang="es-ES" sz="2400" b="1" dirty="0" smtClean="0">
                <a:solidFill>
                  <a:srgbClr val="99FF33"/>
                </a:solidFill>
              </a:rPr>
              <a:t>Tampoco se había prestado mucha atención, ni siquiera  </a:t>
            </a:r>
            <a:r>
              <a:rPr lang="es-ES" sz="2400" b="1" dirty="0" err="1" smtClean="0">
                <a:solidFill>
                  <a:srgbClr val="99FF33"/>
                </a:solidFill>
              </a:rPr>
              <a:t>Arrhenius</a:t>
            </a:r>
            <a:r>
              <a:rPr lang="es-ES" sz="2400" b="1" dirty="0" smtClean="0">
                <a:solidFill>
                  <a:srgbClr val="99FF33"/>
                </a:solidFill>
              </a:rPr>
              <a:t>, a lo planteado por </a:t>
            </a:r>
            <a:r>
              <a:rPr lang="es-ES" sz="2400" b="1" dirty="0" err="1" smtClean="0">
                <a:solidFill>
                  <a:srgbClr val="FFFF00"/>
                </a:solidFill>
              </a:rPr>
              <a:t>Croll</a:t>
            </a:r>
            <a:r>
              <a:rPr lang="es-ES" sz="2400" b="1" dirty="0" smtClean="0">
                <a:solidFill>
                  <a:srgbClr val="99FF33"/>
                </a:solidFill>
              </a:rPr>
              <a:t> unos 50 años antes. Decía que el movimiento del Sol, la Luna y los planetas afectaban ligeramente a la Tierra y que </a:t>
            </a:r>
            <a:r>
              <a:rPr lang="es-ES" sz="2400" b="1" dirty="0" smtClean="0">
                <a:solidFill>
                  <a:srgbClr val="FFFF00"/>
                </a:solidFill>
              </a:rPr>
              <a:t>cambios en la órbita y en la inclinación del eje del mundo podrían ser la causa del inicio de una edad de hielo</a:t>
            </a:r>
            <a:r>
              <a:rPr lang="es-ES" sz="2400" b="1" dirty="0" smtClean="0">
                <a:solidFill>
                  <a:srgbClr val="99FF33"/>
                </a:solidFill>
              </a:rPr>
              <a:t>. </a:t>
            </a:r>
            <a:r>
              <a:rPr lang="es-ES" sz="2400" b="1" dirty="0" err="1" smtClean="0">
                <a:solidFill>
                  <a:srgbClr val="FFFF00"/>
                </a:solidFill>
              </a:rPr>
              <a:t>Milankovitch</a:t>
            </a:r>
            <a:r>
              <a:rPr lang="es-ES" sz="2400" b="1" dirty="0" smtClean="0">
                <a:solidFill>
                  <a:srgbClr val="99FF33"/>
                </a:solidFill>
              </a:rPr>
              <a:t>, tras años de cálculos siguiendo sus ideas, publicó los resultados a partir de 1920. Sus trabajos constituyen hoy día el </a:t>
            </a:r>
            <a:r>
              <a:rPr lang="es-ES" sz="2400" b="1" dirty="0" smtClean="0">
                <a:solidFill>
                  <a:srgbClr val="FFFF00"/>
                </a:solidFill>
              </a:rPr>
              <a:t>punto de partida de la explicación de las edades de hielo</a:t>
            </a:r>
            <a:r>
              <a:rPr lang="es-ES" sz="2400" b="1" dirty="0" smtClean="0">
                <a:solidFill>
                  <a:srgbClr val="99FF33"/>
                </a:solidFill>
              </a:rPr>
              <a:t>.</a:t>
            </a:r>
            <a:endParaRPr lang="es-ES_tradnl" sz="2400" b="1" dirty="0">
              <a:solidFill>
                <a:srgbClr val="99FF33"/>
              </a:solidFill>
            </a:endParaRPr>
          </a:p>
        </p:txBody>
      </p:sp>
    </p:spTree>
    <p:extLst>
      <p:ext uri="{BB962C8B-B14F-4D97-AF65-F5344CB8AC3E}">
        <p14:creationId xmlns:p14="http://schemas.microsoft.com/office/powerpoint/2010/main" val="2880591587"/>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checkerboard(across)">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 y="260648"/>
            <a:ext cx="9144001" cy="6001643"/>
          </a:xfrm>
          <a:prstGeom prst="rect">
            <a:avLst/>
          </a:prstGeom>
          <a:noFill/>
        </p:spPr>
        <p:txBody>
          <a:bodyPr wrap="square" rtlCol="0">
            <a:spAutoFit/>
          </a:bodyPr>
          <a:lstStyle/>
          <a:p>
            <a:r>
              <a:rPr lang="es-ES" sz="2400" b="1" dirty="0" smtClean="0">
                <a:solidFill>
                  <a:srgbClr val="99FF33"/>
                </a:solidFill>
              </a:rPr>
              <a:t>La investigación sobre el clima se desarrollaba al mismo tiempo en que la humanidad estaba sumida en otros problemas, ciertamente preocupantes: dos guerras mundiales, arsenales nucleares, guerra fría, etc. Y también en una época de gran competencia (científica y tecnológica) entre las dos superpotencias del momento, de la que la carrera espacial puede ser un ejemplo. La sociedad tenía el convencimiento de que el hombre podría llegar a hacer casi todo y </a:t>
            </a:r>
            <a:r>
              <a:rPr lang="es-ES" sz="2400" b="1" dirty="0" smtClean="0">
                <a:solidFill>
                  <a:srgbClr val="FFFF00"/>
                </a:solidFill>
              </a:rPr>
              <a:t>si el clima estaba cambiando no había que preocuparse, se decía, pues la propia humanidad sería capaz de solucionarlo</a:t>
            </a:r>
            <a:r>
              <a:rPr lang="es-ES" sz="2400" b="1" dirty="0" smtClean="0">
                <a:solidFill>
                  <a:srgbClr val="99FF33"/>
                </a:solidFill>
              </a:rPr>
              <a:t>.</a:t>
            </a:r>
          </a:p>
          <a:p>
            <a:endParaRPr lang="es-ES" sz="2400" b="1" dirty="0" smtClean="0">
              <a:solidFill>
                <a:srgbClr val="99FF33"/>
              </a:solidFill>
            </a:endParaRPr>
          </a:p>
          <a:p>
            <a:r>
              <a:rPr lang="es-ES" sz="2400" b="1" dirty="0" smtClean="0">
                <a:solidFill>
                  <a:srgbClr val="99FF33"/>
                </a:solidFill>
              </a:rPr>
              <a:t>Hoy día hay que reconocer a </a:t>
            </a:r>
            <a:r>
              <a:rPr lang="es-ES" sz="2400" b="1" dirty="0" err="1" smtClean="0">
                <a:solidFill>
                  <a:srgbClr val="FFFF00"/>
                </a:solidFill>
              </a:rPr>
              <a:t>Callendar</a:t>
            </a:r>
            <a:r>
              <a:rPr lang="es-ES" sz="2400" b="1" dirty="0" smtClean="0">
                <a:solidFill>
                  <a:srgbClr val="99FF33"/>
                </a:solidFill>
              </a:rPr>
              <a:t>. Desde 1938 hasta 1960 presentó evidencias de que los </a:t>
            </a:r>
            <a:r>
              <a:rPr lang="es-ES" sz="2400" b="1" dirty="0" smtClean="0">
                <a:solidFill>
                  <a:srgbClr val="FFFF00"/>
                </a:solidFill>
              </a:rPr>
              <a:t>coeficientes de absorción </a:t>
            </a:r>
            <a:r>
              <a:rPr lang="es-ES" sz="2400" b="1" dirty="0" smtClean="0">
                <a:solidFill>
                  <a:srgbClr val="99FF33"/>
                </a:solidFill>
              </a:rPr>
              <a:t>de radiación del CO</a:t>
            </a:r>
            <a:r>
              <a:rPr lang="es-ES" sz="2400" b="1" baseline="-25000" dirty="0" smtClean="0">
                <a:solidFill>
                  <a:srgbClr val="99FF33"/>
                </a:solidFill>
              </a:rPr>
              <a:t>2</a:t>
            </a:r>
            <a:r>
              <a:rPr lang="es-ES" sz="2400" b="1" dirty="0" smtClean="0">
                <a:solidFill>
                  <a:srgbClr val="99FF33"/>
                </a:solidFill>
              </a:rPr>
              <a:t> y del vapor de agua podrían explicar el </a:t>
            </a:r>
            <a:r>
              <a:rPr lang="es-ES" sz="2400" b="1" dirty="0" smtClean="0">
                <a:solidFill>
                  <a:srgbClr val="FFFF00"/>
                </a:solidFill>
              </a:rPr>
              <a:t>incremento en la temperatura media del aire</a:t>
            </a:r>
            <a:r>
              <a:rPr lang="es-ES" sz="2400" b="1" dirty="0" smtClean="0">
                <a:solidFill>
                  <a:srgbClr val="99FF33"/>
                </a:solidFill>
              </a:rPr>
              <a:t>. </a:t>
            </a:r>
            <a:endParaRPr lang="es-ES_tradnl" sz="2400" b="1" dirty="0">
              <a:solidFill>
                <a:srgbClr val="99FF33"/>
              </a:solidFill>
            </a:endParaRPr>
          </a:p>
        </p:txBody>
      </p:sp>
    </p:spTree>
    <p:extLst>
      <p:ext uri="{BB962C8B-B14F-4D97-AF65-F5344CB8AC3E}">
        <p14:creationId xmlns:p14="http://schemas.microsoft.com/office/powerpoint/2010/main" val="2365944215"/>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 y="692696"/>
            <a:ext cx="9144001" cy="4893647"/>
          </a:xfrm>
          <a:prstGeom prst="rect">
            <a:avLst/>
          </a:prstGeom>
          <a:noFill/>
        </p:spPr>
        <p:txBody>
          <a:bodyPr wrap="square" rtlCol="0">
            <a:spAutoFit/>
          </a:bodyPr>
          <a:lstStyle/>
          <a:p>
            <a:r>
              <a:rPr lang="es-ES" sz="2400" b="1" dirty="0" smtClean="0">
                <a:solidFill>
                  <a:srgbClr val="99FF33"/>
                </a:solidFill>
              </a:rPr>
              <a:t>En los años 50 se empieza a poner de moda la posibilidad de modificar la precipitación mediante “siembra” de las nubes con partículas y, en paralelo, se tiene conocimiento del poder destructor del arsenal nuclear. </a:t>
            </a:r>
            <a:r>
              <a:rPr lang="es-ES" sz="2400" b="1" dirty="0" smtClean="0">
                <a:solidFill>
                  <a:srgbClr val="FFFF00"/>
                </a:solidFill>
              </a:rPr>
              <a:t>Se atribuye </a:t>
            </a:r>
            <a:r>
              <a:rPr lang="es-ES" sz="2400" b="1" dirty="0" smtClean="0">
                <a:solidFill>
                  <a:srgbClr val="99FF33"/>
                </a:solidFill>
              </a:rPr>
              <a:t>entonces el </a:t>
            </a:r>
            <a:r>
              <a:rPr lang="es-ES" sz="2400" b="1" dirty="0" smtClean="0">
                <a:solidFill>
                  <a:srgbClr val="FFFF00"/>
                </a:solidFill>
              </a:rPr>
              <a:t>incremento de temperatura a las pruebas nucleares. No se pensaba en la actividad industrial</a:t>
            </a:r>
            <a:r>
              <a:rPr lang="es-ES" sz="2400" b="1" dirty="0" smtClean="0">
                <a:solidFill>
                  <a:srgbClr val="99FF33"/>
                </a:solidFill>
              </a:rPr>
              <a:t> que, como mucho, sería responsables de problemas sobre la salud y contaminación en ciudades (Londres y Los </a:t>
            </a:r>
            <a:r>
              <a:rPr lang="es-ES" sz="2400" b="1" dirty="0" err="1" smtClean="0">
                <a:solidFill>
                  <a:srgbClr val="99FF33"/>
                </a:solidFill>
              </a:rPr>
              <a:t>Angeles</a:t>
            </a:r>
            <a:r>
              <a:rPr lang="es-ES" sz="2400" b="1" dirty="0" smtClean="0">
                <a:solidFill>
                  <a:srgbClr val="99FF33"/>
                </a:solidFill>
              </a:rPr>
              <a:t>, como ejemplos).</a:t>
            </a:r>
          </a:p>
          <a:p>
            <a:endParaRPr lang="es-ES" sz="2400" b="1" dirty="0" smtClean="0">
              <a:solidFill>
                <a:srgbClr val="99FF33"/>
              </a:solidFill>
            </a:endParaRPr>
          </a:p>
          <a:p>
            <a:r>
              <a:rPr lang="es-ES" sz="2400" b="1" dirty="0" smtClean="0">
                <a:solidFill>
                  <a:srgbClr val="99FF33"/>
                </a:solidFill>
              </a:rPr>
              <a:t>Además, tampoco se piensa en el </a:t>
            </a:r>
            <a:r>
              <a:rPr lang="es-ES" sz="2400" b="1" dirty="0" smtClean="0">
                <a:solidFill>
                  <a:srgbClr val="FFFF00"/>
                </a:solidFill>
              </a:rPr>
              <a:t>aumento de la población del planeta</a:t>
            </a:r>
            <a:r>
              <a:rPr lang="es-ES" sz="2400" b="1" dirty="0" smtClean="0">
                <a:solidFill>
                  <a:srgbClr val="99FF33"/>
                </a:solidFill>
              </a:rPr>
              <a:t>. Realmente eso, junto con sus actividades, generan el </a:t>
            </a:r>
            <a:r>
              <a:rPr lang="es-ES" sz="2400" b="1" dirty="0" smtClean="0">
                <a:solidFill>
                  <a:srgbClr val="FFFF00"/>
                </a:solidFill>
              </a:rPr>
              <a:t>Cambio Global</a:t>
            </a:r>
            <a:r>
              <a:rPr lang="es-ES" sz="2400" b="1" dirty="0" smtClean="0">
                <a:solidFill>
                  <a:srgbClr val="99FF33"/>
                </a:solidFill>
              </a:rPr>
              <a:t>, del que el Cambio Climático forma parte. </a:t>
            </a:r>
            <a:endParaRPr lang="es-ES_tradnl" sz="2400" b="1" dirty="0">
              <a:solidFill>
                <a:srgbClr val="99FF33"/>
              </a:solidFill>
            </a:endParaRPr>
          </a:p>
        </p:txBody>
      </p:sp>
    </p:spTree>
    <p:extLst>
      <p:ext uri="{BB962C8B-B14F-4D97-AF65-F5344CB8AC3E}">
        <p14:creationId xmlns:p14="http://schemas.microsoft.com/office/powerpoint/2010/main" val="3845829369"/>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 y="692696"/>
            <a:ext cx="9144001" cy="5262979"/>
          </a:xfrm>
          <a:prstGeom prst="rect">
            <a:avLst/>
          </a:prstGeom>
          <a:noFill/>
        </p:spPr>
        <p:txBody>
          <a:bodyPr wrap="square" rtlCol="0">
            <a:spAutoFit/>
          </a:bodyPr>
          <a:lstStyle/>
          <a:p>
            <a:r>
              <a:rPr lang="es-ES" sz="2400" b="1" dirty="0" smtClean="0">
                <a:solidFill>
                  <a:srgbClr val="99FF33"/>
                </a:solidFill>
              </a:rPr>
              <a:t>En esos mismos años 50 </a:t>
            </a:r>
            <a:r>
              <a:rPr lang="es-ES" sz="2400" b="1" dirty="0" err="1" smtClean="0">
                <a:solidFill>
                  <a:srgbClr val="FFFF00"/>
                </a:solidFill>
              </a:rPr>
              <a:t>Revelle</a:t>
            </a:r>
            <a:r>
              <a:rPr lang="es-ES" sz="2400" b="1" dirty="0" smtClean="0">
                <a:solidFill>
                  <a:srgbClr val="99FF33"/>
                </a:solidFill>
              </a:rPr>
              <a:t> llegó a la conclusión de que el océano, igual que “almacenaba” radioactividad de las pruebas nucleares, podía almacenar CO</a:t>
            </a:r>
            <a:r>
              <a:rPr lang="es-ES" sz="2400" b="1" baseline="-25000" dirty="0" smtClean="0">
                <a:solidFill>
                  <a:srgbClr val="99FF33"/>
                </a:solidFill>
              </a:rPr>
              <a:t>2</a:t>
            </a:r>
            <a:r>
              <a:rPr lang="es-ES" sz="2400" b="1" dirty="0" smtClean="0">
                <a:solidFill>
                  <a:srgbClr val="99FF33"/>
                </a:solidFill>
              </a:rPr>
              <a:t>. Es el inicio del estudio del </a:t>
            </a:r>
            <a:r>
              <a:rPr lang="es-ES" sz="2400" b="1" dirty="0" smtClean="0">
                <a:solidFill>
                  <a:srgbClr val="FFFF00"/>
                </a:solidFill>
              </a:rPr>
              <a:t>océano como sumidero de CO</a:t>
            </a:r>
            <a:r>
              <a:rPr lang="es-ES" sz="2400" b="1" baseline="-25000" dirty="0" smtClean="0">
                <a:solidFill>
                  <a:srgbClr val="FFFF00"/>
                </a:solidFill>
              </a:rPr>
              <a:t>2</a:t>
            </a:r>
            <a:r>
              <a:rPr lang="es-ES" sz="2400" b="1" dirty="0" smtClean="0">
                <a:solidFill>
                  <a:srgbClr val="99FF33"/>
                </a:solidFill>
              </a:rPr>
              <a:t>. </a:t>
            </a:r>
          </a:p>
          <a:p>
            <a:endParaRPr lang="es-ES" sz="2400" b="1" dirty="0" smtClean="0">
              <a:solidFill>
                <a:srgbClr val="99FF33"/>
              </a:solidFill>
            </a:endParaRPr>
          </a:p>
          <a:p>
            <a:r>
              <a:rPr lang="es-ES" sz="2400" b="1" dirty="0" smtClean="0">
                <a:solidFill>
                  <a:srgbClr val="99FF33"/>
                </a:solidFill>
              </a:rPr>
              <a:t>Acuñó la frase: </a:t>
            </a:r>
            <a:r>
              <a:rPr lang="es-ES" sz="2400" b="1" dirty="0" smtClean="0">
                <a:solidFill>
                  <a:srgbClr val="FFFF00"/>
                </a:solidFill>
              </a:rPr>
              <a:t>La humanidad está realizando inadvertidamente un enorme “experimento” sobre la atmósfera</a:t>
            </a:r>
            <a:r>
              <a:rPr lang="es-ES" sz="2400" b="1" dirty="0" smtClean="0">
                <a:solidFill>
                  <a:srgbClr val="99FF33"/>
                </a:solidFill>
              </a:rPr>
              <a:t>; y se refería al aumento de </a:t>
            </a:r>
            <a:r>
              <a:rPr lang="es-ES" sz="2400" b="1" dirty="0" smtClean="0">
                <a:solidFill>
                  <a:srgbClr val="FFFF00"/>
                </a:solidFill>
              </a:rPr>
              <a:t>la concentración de CO</a:t>
            </a:r>
            <a:r>
              <a:rPr lang="es-ES" sz="2400" b="1" baseline="-25000" dirty="0" smtClean="0">
                <a:solidFill>
                  <a:srgbClr val="FFFF00"/>
                </a:solidFill>
              </a:rPr>
              <a:t>2</a:t>
            </a:r>
            <a:r>
              <a:rPr lang="es-ES" sz="2400" b="1" dirty="0" smtClean="0">
                <a:solidFill>
                  <a:srgbClr val="FFFF00"/>
                </a:solidFill>
              </a:rPr>
              <a:t> en la atmósfera</a:t>
            </a:r>
            <a:r>
              <a:rPr lang="es-ES" sz="2400" b="1" dirty="0" smtClean="0">
                <a:solidFill>
                  <a:srgbClr val="99FF33"/>
                </a:solidFill>
              </a:rPr>
              <a:t> y no a las pruebas nucleares como mucha gente pensó.</a:t>
            </a:r>
          </a:p>
          <a:p>
            <a:endParaRPr lang="es-ES" sz="2400" b="1" dirty="0" smtClean="0">
              <a:solidFill>
                <a:srgbClr val="99FF33"/>
              </a:solidFill>
            </a:endParaRPr>
          </a:p>
          <a:p>
            <a:r>
              <a:rPr lang="es-ES" sz="2400" b="1" dirty="0" smtClean="0">
                <a:solidFill>
                  <a:srgbClr val="99FF33"/>
                </a:solidFill>
              </a:rPr>
              <a:t>En un periódico, comentando diferentes intervenciones de </a:t>
            </a:r>
            <a:r>
              <a:rPr lang="es-ES" sz="2400" b="1" dirty="0" err="1" smtClean="0">
                <a:solidFill>
                  <a:srgbClr val="99FF33"/>
                </a:solidFill>
              </a:rPr>
              <a:t>Revelle</a:t>
            </a:r>
            <a:r>
              <a:rPr lang="es-ES" sz="2400" b="1" dirty="0" smtClean="0">
                <a:solidFill>
                  <a:srgbClr val="99FF33"/>
                </a:solidFill>
              </a:rPr>
              <a:t> en distintos ámbitos, apareció por </a:t>
            </a:r>
            <a:r>
              <a:rPr lang="es-ES" sz="2400" b="1" dirty="0" smtClean="0">
                <a:solidFill>
                  <a:srgbClr val="FFFF00"/>
                </a:solidFill>
              </a:rPr>
              <a:t>primera vez </a:t>
            </a:r>
            <a:r>
              <a:rPr lang="es-ES" sz="2400" b="1" i="1" dirty="0" smtClean="0">
                <a:solidFill>
                  <a:srgbClr val="FFFF00"/>
                </a:solidFill>
              </a:rPr>
              <a:t>Global </a:t>
            </a:r>
            <a:r>
              <a:rPr lang="es-ES" sz="2400" b="1" i="1" dirty="0" err="1" smtClean="0">
                <a:solidFill>
                  <a:srgbClr val="FFFF00"/>
                </a:solidFill>
              </a:rPr>
              <a:t>Warming</a:t>
            </a:r>
            <a:r>
              <a:rPr lang="es-ES" sz="2400" b="1" dirty="0" smtClean="0">
                <a:solidFill>
                  <a:srgbClr val="99FF33"/>
                </a:solidFill>
              </a:rPr>
              <a:t> y casi por primera vez </a:t>
            </a:r>
            <a:r>
              <a:rPr lang="es-ES" sz="2400" b="1" i="1" dirty="0" err="1" smtClean="0">
                <a:solidFill>
                  <a:srgbClr val="99FF33"/>
                </a:solidFill>
              </a:rPr>
              <a:t>Climate</a:t>
            </a:r>
            <a:r>
              <a:rPr lang="es-ES" sz="2400" b="1" i="1" dirty="0" smtClean="0">
                <a:solidFill>
                  <a:srgbClr val="99FF33"/>
                </a:solidFill>
              </a:rPr>
              <a:t> </a:t>
            </a:r>
            <a:r>
              <a:rPr lang="es-ES" sz="2400" b="1" i="1" dirty="0" err="1" smtClean="0">
                <a:solidFill>
                  <a:srgbClr val="99FF33"/>
                </a:solidFill>
              </a:rPr>
              <a:t>Change</a:t>
            </a:r>
            <a:r>
              <a:rPr lang="es-ES" sz="2400" b="1" dirty="0" smtClean="0">
                <a:solidFill>
                  <a:srgbClr val="99FF33"/>
                </a:solidFill>
              </a:rPr>
              <a:t>.</a:t>
            </a:r>
            <a:endParaRPr lang="es-ES_tradnl" sz="2400" b="1" dirty="0">
              <a:solidFill>
                <a:srgbClr val="99FF33"/>
              </a:solidFill>
            </a:endParaRPr>
          </a:p>
        </p:txBody>
      </p:sp>
    </p:spTree>
    <p:extLst>
      <p:ext uri="{BB962C8B-B14F-4D97-AF65-F5344CB8AC3E}">
        <p14:creationId xmlns:p14="http://schemas.microsoft.com/office/powerpoint/2010/main" val="3935986631"/>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Effect transition="in" filter="slide(fromBottom)">
                                      <p:cBhvr>
                                        <p:cTn id="1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476672"/>
            <a:ext cx="9144001" cy="5262979"/>
          </a:xfrm>
          <a:prstGeom prst="rect">
            <a:avLst/>
          </a:prstGeom>
          <a:noFill/>
        </p:spPr>
        <p:txBody>
          <a:bodyPr wrap="square" rtlCol="0">
            <a:spAutoFit/>
          </a:bodyPr>
          <a:lstStyle/>
          <a:p>
            <a:r>
              <a:rPr lang="es-ES" sz="2400" b="1" i="1" dirty="0" smtClean="0">
                <a:solidFill>
                  <a:srgbClr val="99FF33"/>
                </a:solidFill>
              </a:rPr>
              <a:t>Global Warming </a:t>
            </a:r>
            <a:r>
              <a:rPr lang="es-ES" sz="2400" b="1" dirty="0" smtClean="0">
                <a:solidFill>
                  <a:srgbClr val="99FF33"/>
                </a:solidFill>
              </a:rPr>
              <a:t>se generalizó a partir de 1975, tras la publicación por </a:t>
            </a:r>
            <a:r>
              <a:rPr lang="es-ES" sz="2400" b="1" dirty="0" smtClean="0">
                <a:solidFill>
                  <a:srgbClr val="FFFF00"/>
                </a:solidFill>
              </a:rPr>
              <a:t>Broecker</a:t>
            </a:r>
            <a:r>
              <a:rPr lang="es-ES" sz="2400" b="1" dirty="0" smtClean="0">
                <a:solidFill>
                  <a:srgbClr val="99FF33"/>
                </a:solidFill>
              </a:rPr>
              <a:t> del famoso artículo "Climatic Change: Are We on the Brink of a Pronounced Global Warming?“</a:t>
            </a:r>
          </a:p>
          <a:p>
            <a:endParaRPr lang="es-ES" sz="2400" b="1" dirty="0" smtClean="0">
              <a:solidFill>
                <a:srgbClr val="99FF33"/>
              </a:solidFill>
            </a:endParaRPr>
          </a:p>
          <a:p>
            <a:r>
              <a:rPr lang="es-ES" sz="2400" b="1" dirty="0" smtClean="0">
                <a:solidFill>
                  <a:srgbClr val="99FF33"/>
                </a:solidFill>
              </a:rPr>
              <a:t>La prensa mundial dio más trascendencia a la frase del científico soviético M.I. </a:t>
            </a:r>
            <a:r>
              <a:rPr lang="es-ES" sz="2400" b="1" dirty="0" err="1" smtClean="0">
                <a:solidFill>
                  <a:srgbClr val="FFFF00"/>
                </a:solidFill>
              </a:rPr>
              <a:t>Budyko</a:t>
            </a:r>
            <a:r>
              <a:rPr lang="es-ES" sz="2400" b="1" dirty="0" smtClean="0">
                <a:solidFill>
                  <a:srgbClr val="99FF33"/>
                </a:solidFill>
              </a:rPr>
              <a:t> en 1976 (“un calentamiento global se ha iniciado”). En </a:t>
            </a:r>
            <a:r>
              <a:rPr lang="es-ES" sz="2400" b="1" dirty="0" smtClean="0">
                <a:solidFill>
                  <a:srgbClr val="FFFF00"/>
                </a:solidFill>
              </a:rPr>
              <a:t>1961 ya aseguraba que el uso de energía inevitablemente calentaría el planeta</a:t>
            </a:r>
            <a:r>
              <a:rPr lang="es-ES" sz="2400" b="1" dirty="0" smtClean="0">
                <a:solidFill>
                  <a:srgbClr val="99FF33"/>
                </a:solidFill>
              </a:rPr>
              <a:t>.</a:t>
            </a:r>
          </a:p>
          <a:p>
            <a:endParaRPr lang="es-ES" sz="2400" b="1" dirty="0" smtClean="0">
              <a:solidFill>
                <a:srgbClr val="99FF33"/>
              </a:solidFill>
            </a:endParaRPr>
          </a:p>
          <a:p>
            <a:r>
              <a:rPr lang="es-ES" sz="2400" b="1" dirty="0" err="1" smtClean="0">
                <a:solidFill>
                  <a:srgbClr val="FFFF00"/>
                </a:solidFill>
              </a:rPr>
              <a:t>Sellers</a:t>
            </a:r>
            <a:r>
              <a:rPr lang="es-ES" sz="2400" b="1" dirty="0" smtClean="0">
                <a:solidFill>
                  <a:srgbClr val="99FF33"/>
                </a:solidFill>
              </a:rPr>
              <a:t> llego independientemente  y por otra vía a similares conclusiones. Indicó a final de los 60 que </a:t>
            </a:r>
            <a:r>
              <a:rPr lang="es-ES" sz="2400" b="1" dirty="0" smtClean="0">
                <a:solidFill>
                  <a:srgbClr val="FFFF00"/>
                </a:solidFill>
              </a:rPr>
              <a:t>el incremento de las actividades industriales podría conducir a un clima mundial mucho más caluroso que el de la época</a:t>
            </a:r>
            <a:r>
              <a:rPr lang="es-ES" sz="2400" b="1" dirty="0" smtClean="0">
                <a:solidFill>
                  <a:srgbClr val="99FF33"/>
                </a:solidFill>
              </a:rPr>
              <a:t>.</a:t>
            </a:r>
            <a:endParaRPr lang="es-ES_tradnl" sz="2400" b="1" dirty="0">
              <a:solidFill>
                <a:srgbClr val="99FF33"/>
              </a:solidFill>
            </a:endParaRPr>
          </a:p>
        </p:txBody>
      </p:sp>
    </p:spTree>
    <p:extLst>
      <p:ext uri="{BB962C8B-B14F-4D97-AF65-F5344CB8AC3E}">
        <p14:creationId xmlns:p14="http://schemas.microsoft.com/office/powerpoint/2010/main" val="3245086309"/>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slide(fromBottom)">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 y="0"/>
            <a:ext cx="9144001" cy="6370975"/>
          </a:xfrm>
          <a:prstGeom prst="rect">
            <a:avLst/>
          </a:prstGeom>
          <a:noFill/>
        </p:spPr>
        <p:txBody>
          <a:bodyPr wrap="square" rtlCol="0">
            <a:spAutoFit/>
          </a:bodyPr>
          <a:lstStyle/>
          <a:p>
            <a:r>
              <a:rPr lang="es-ES" sz="2400" b="1" dirty="0" smtClean="0">
                <a:solidFill>
                  <a:srgbClr val="99FF33"/>
                </a:solidFill>
              </a:rPr>
              <a:t>Mención especial merece </a:t>
            </a:r>
            <a:r>
              <a:rPr lang="es-ES" sz="2400" b="1" dirty="0" err="1" smtClean="0">
                <a:solidFill>
                  <a:srgbClr val="FFFF00"/>
                </a:solidFill>
              </a:rPr>
              <a:t>Lorenz</a:t>
            </a:r>
            <a:r>
              <a:rPr lang="es-ES" sz="2400" b="1" dirty="0" smtClean="0">
                <a:solidFill>
                  <a:srgbClr val="99FF33"/>
                </a:solidFill>
              </a:rPr>
              <a:t>, muchas veces reconocido como el </a:t>
            </a:r>
            <a:r>
              <a:rPr lang="es-ES" sz="2400" b="1" dirty="0" smtClean="0">
                <a:solidFill>
                  <a:srgbClr val="FFFF00"/>
                </a:solidFill>
              </a:rPr>
              <a:t>padre del caos</a:t>
            </a:r>
            <a:r>
              <a:rPr lang="es-ES" sz="2400" b="1" dirty="0" smtClean="0">
                <a:solidFill>
                  <a:srgbClr val="99FF33"/>
                </a:solidFill>
              </a:rPr>
              <a:t>. Su trabajo representó un enfoque absolutamente novedoso de los fenómenos observados que se rigen por las leyes de Newton y su obra constituye para muchos el punto de partida de una de las tres revoluciones científicas del siglo XX: relatividad, mecánica cuántica y caos.</a:t>
            </a:r>
          </a:p>
          <a:p>
            <a:endParaRPr lang="es-ES" sz="2400" b="1" dirty="0" smtClean="0">
              <a:solidFill>
                <a:srgbClr val="99FF33"/>
              </a:solidFill>
            </a:endParaRPr>
          </a:p>
          <a:p>
            <a:r>
              <a:rPr lang="es-ES" sz="2400" b="1" dirty="0" smtClean="0">
                <a:solidFill>
                  <a:srgbClr val="99FF33"/>
                </a:solidFill>
              </a:rPr>
              <a:t>En un problema de Física de Fluidos descubrió y publicó en 1963 lo que hoy se denomina sensibilidad a las condiciones iniciales y popularmente </a:t>
            </a:r>
            <a:r>
              <a:rPr lang="es-ES" sz="2400" b="1" dirty="0" smtClean="0">
                <a:solidFill>
                  <a:srgbClr val="FFFF00"/>
                </a:solidFill>
              </a:rPr>
              <a:t>“efecto mariposa”</a:t>
            </a:r>
            <a:r>
              <a:rPr lang="es-ES" sz="2400" b="1" dirty="0" smtClean="0">
                <a:solidFill>
                  <a:srgbClr val="99FF33"/>
                </a:solidFill>
              </a:rPr>
              <a:t>. Desde un punto de vista meteorológico este hecho pone límites a la previsibilidad y de cara a la simulación climática, ésta no se puede abordar por el mismo procedimiento que la del tiempo.</a:t>
            </a:r>
          </a:p>
          <a:p>
            <a:endParaRPr lang="es-ES" sz="2400" b="1" dirty="0" smtClean="0">
              <a:solidFill>
                <a:srgbClr val="99FF33"/>
              </a:solidFill>
            </a:endParaRPr>
          </a:p>
          <a:p>
            <a:r>
              <a:rPr lang="es-ES" sz="2400" b="1" dirty="0" smtClean="0">
                <a:solidFill>
                  <a:srgbClr val="99FF33"/>
                </a:solidFill>
              </a:rPr>
              <a:t>En su honor repito aquí parte de la nota necrológica del MIT, en abril de 2008. </a:t>
            </a:r>
            <a:endParaRPr lang="es-ES_tradnl" sz="2400" b="1" dirty="0">
              <a:solidFill>
                <a:srgbClr val="99FF33"/>
              </a:solidFill>
            </a:endParaRPr>
          </a:p>
        </p:txBody>
      </p:sp>
    </p:spTree>
    <p:extLst>
      <p:ext uri="{BB962C8B-B14F-4D97-AF65-F5344CB8AC3E}">
        <p14:creationId xmlns:p14="http://schemas.microsoft.com/office/powerpoint/2010/main" val="982175002"/>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2000"/>
                                        <p:tgtEl>
                                          <p:spTgt spid="2">
                                            <p:txEl>
                                              <p:pRg st="4" end="4"/>
                                            </p:txEl>
                                          </p:spTgt>
                                        </p:tgtEl>
                                      </p:cBhvr>
                                    </p:animEffect>
                                    <p:anim calcmode="lin" valueType="num">
                                      <p:cBhvr>
                                        <p:cTn id="16" dur="2000" fill="hold"/>
                                        <p:tgtEl>
                                          <p:spTgt spid="2">
                                            <p:txEl>
                                              <p:pRg st="4" end="4"/>
                                            </p:txEl>
                                          </p:spTgt>
                                        </p:tgtEl>
                                        <p:attrNameLst>
                                          <p:attrName>style.rotation</p:attrName>
                                        </p:attrNameLst>
                                      </p:cBhvr>
                                      <p:tavLst>
                                        <p:tav tm="0">
                                          <p:val>
                                            <p:fltVal val="720"/>
                                          </p:val>
                                        </p:tav>
                                        <p:tav tm="100000">
                                          <p:val>
                                            <p:fltVal val="0"/>
                                          </p:val>
                                        </p:tav>
                                      </p:tavLst>
                                    </p:anim>
                                    <p:anim calcmode="lin" valueType="num">
                                      <p:cBhvr>
                                        <p:cTn id="17" dur="2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18" dur="2000" fill="hold"/>
                                        <p:tgtEl>
                                          <p:spTgt spid="2">
                                            <p:txEl>
                                              <p:pRg st="4" end="4"/>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5 Grupo"/>
          <p:cNvGrpSpPr/>
          <p:nvPr/>
        </p:nvGrpSpPr>
        <p:grpSpPr>
          <a:xfrm>
            <a:off x="467544" y="1700808"/>
            <a:ext cx="8136904" cy="3046988"/>
            <a:chOff x="467544" y="1700808"/>
            <a:chExt cx="8136904" cy="3046988"/>
          </a:xfrm>
        </p:grpSpPr>
        <p:sp>
          <p:nvSpPr>
            <p:cNvPr id="2" name="1 CuadroTexto"/>
            <p:cNvSpPr txBox="1"/>
            <p:nvPr/>
          </p:nvSpPr>
          <p:spPr>
            <a:xfrm>
              <a:off x="467544" y="1700808"/>
              <a:ext cx="8064896" cy="30469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s-ES" sz="2400" b="1" dirty="0" smtClean="0">
                  <a:solidFill>
                    <a:srgbClr val="FFFF00"/>
                  </a:solidFill>
                </a:rPr>
                <a:t>Edward </a:t>
              </a:r>
              <a:r>
                <a:rPr lang="es-ES" sz="2400" b="1" dirty="0" err="1" smtClean="0">
                  <a:solidFill>
                    <a:srgbClr val="FFFF00"/>
                  </a:solidFill>
                </a:rPr>
                <a:t>Lorenz</a:t>
              </a:r>
              <a:r>
                <a:rPr lang="es-ES" sz="2400" b="1" dirty="0" smtClean="0">
                  <a:solidFill>
                    <a:srgbClr val="FFFF00"/>
                  </a:solidFill>
                </a:rPr>
                <a:t>, padre de la teoría del caos y del efecto mariposa, fallece a los 90 años</a:t>
              </a:r>
            </a:p>
            <a:p>
              <a:endParaRPr lang="es-ES" sz="2400" b="1" dirty="0" smtClean="0">
                <a:solidFill>
                  <a:srgbClr val="99FF33"/>
                </a:solidFill>
              </a:endParaRPr>
            </a:p>
            <a:p>
              <a:r>
                <a:rPr lang="es-ES" sz="2400" b="1" dirty="0" smtClean="0">
                  <a:solidFill>
                    <a:srgbClr val="99FF33"/>
                  </a:solidFill>
                </a:rPr>
                <a:t>El término efecto mariposa se debe a la popularización del título de una conferencia pronunciada en 1972, donde se preguntaba si el vuelo de una mariposa en Brasil podría desencadenar un tornado en Texas.</a:t>
              </a:r>
              <a:endParaRPr lang="es-ES_tradnl" sz="2400" b="1" dirty="0">
                <a:solidFill>
                  <a:srgbClr val="99FF33"/>
                </a:solidFill>
              </a:endParaRPr>
            </a:p>
          </p:txBody>
        </p:sp>
        <p:sp>
          <p:nvSpPr>
            <p:cNvPr id="4" name="3 Proceso"/>
            <p:cNvSpPr/>
            <p:nvPr/>
          </p:nvSpPr>
          <p:spPr bwMode="auto">
            <a:xfrm>
              <a:off x="467544" y="1700808"/>
              <a:ext cx="8136904" cy="3024336"/>
            </a:xfrm>
            <a:prstGeom prst="flowChartProcess">
              <a:avLst/>
            </a:prstGeom>
            <a:solidFill>
              <a:schemeClr val="accent1">
                <a:alpha val="0"/>
              </a:schemeClr>
            </a:solidFill>
            <a:ln w="63500" cap="flat" cmpd="tri"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 typeface="Times" pitchFamily="18" charset="0"/>
                <a:buChar char="•"/>
                <a:tabLst/>
              </a:pPr>
              <a:endParaRPr kumimoji="0" lang="es-ES_tradnl" sz="2400" b="0" i="0" u="none" strike="noStrike" cap="none" normalizeH="0" baseline="0" smtClean="0">
                <a:ln>
                  <a:noFill/>
                </a:ln>
                <a:solidFill>
                  <a:schemeClr val="tx1"/>
                </a:solidFill>
                <a:effectLst/>
                <a:latin typeface="Arial" pitchFamily="34" charset="0"/>
              </a:endParaRPr>
            </a:p>
          </p:txBody>
        </p:sp>
      </p:grpSp>
    </p:spTree>
    <p:extLst>
      <p:ext uri="{BB962C8B-B14F-4D97-AF65-F5344CB8AC3E}">
        <p14:creationId xmlns:p14="http://schemas.microsoft.com/office/powerpoint/2010/main" val="1929482579"/>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 y="0"/>
            <a:ext cx="9144001" cy="6001643"/>
          </a:xfrm>
          <a:prstGeom prst="rect">
            <a:avLst/>
          </a:prstGeom>
          <a:noFill/>
        </p:spPr>
        <p:txBody>
          <a:bodyPr wrap="square" rtlCol="0">
            <a:spAutoFit/>
          </a:bodyPr>
          <a:lstStyle/>
          <a:p>
            <a:r>
              <a:rPr lang="es-ES" sz="2400" b="1" dirty="0" smtClean="0">
                <a:solidFill>
                  <a:srgbClr val="99FF33"/>
                </a:solidFill>
              </a:rPr>
              <a:t>Por supuesto he omitido a muchas figuras de la Historia del Cambio Climático. Es imposible ser exhaustivo. Esa ha sido mi elección; cualquier otra persona hubiera considerado otros científicos y, con toda seguridad, mejoría mi selección.</a:t>
            </a:r>
          </a:p>
          <a:p>
            <a:endParaRPr lang="es-ES" sz="2400" b="1" dirty="0" smtClean="0">
              <a:solidFill>
                <a:srgbClr val="99FF33"/>
              </a:solidFill>
            </a:endParaRPr>
          </a:p>
          <a:p>
            <a:r>
              <a:rPr lang="es-ES" sz="2400" b="1" dirty="0" smtClean="0">
                <a:solidFill>
                  <a:srgbClr val="99FF33"/>
                </a:solidFill>
              </a:rPr>
              <a:t>Para finalizar una referencia a </a:t>
            </a:r>
            <a:r>
              <a:rPr lang="es-ES" sz="2400" b="1" dirty="0" smtClean="0">
                <a:solidFill>
                  <a:srgbClr val="FFFF00"/>
                </a:solidFill>
              </a:rPr>
              <a:t>Crutzen</a:t>
            </a:r>
            <a:r>
              <a:rPr lang="es-ES" sz="2400" b="1" dirty="0" smtClean="0">
                <a:solidFill>
                  <a:srgbClr val="99FF33"/>
                </a:solidFill>
              </a:rPr>
              <a:t>, uno de los ganadores del premio Nobel de Química en 1995 por sus trabajos sobre la química del “agujero de ozono”. </a:t>
            </a:r>
            <a:r>
              <a:rPr lang="es-ES" sz="2400" b="1" dirty="0" err="1" smtClean="0">
                <a:solidFill>
                  <a:srgbClr val="99FF33"/>
                </a:solidFill>
              </a:rPr>
              <a:t>Crutzen</a:t>
            </a:r>
            <a:r>
              <a:rPr lang="es-ES" sz="2400" b="1" dirty="0" smtClean="0">
                <a:solidFill>
                  <a:srgbClr val="99FF33"/>
                </a:solidFill>
              </a:rPr>
              <a:t>, muy sensibilizado por las consecuencias de la actividad humana en el funcionamiento del Sistema Tierra, por lo que se ha venido en llamar Cambio Global, preconiza que </a:t>
            </a:r>
            <a:r>
              <a:rPr lang="es-ES" sz="2400" b="1" dirty="0" smtClean="0">
                <a:solidFill>
                  <a:srgbClr val="FFFF00"/>
                </a:solidFill>
              </a:rPr>
              <a:t>el planeta se encuentra en una nueva era</a:t>
            </a:r>
            <a:r>
              <a:rPr lang="es-ES" sz="2400" b="1" dirty="0" smtClean="0">
                <a:solidFill>
                  <a:srgbClr val="99FF33"/>
                </a:solidFill>
              </a:rPr>
              <a:t>, caracterizada por el impacto </a:t>
            </a:r>
            <a:r>
              <a:rPr lang="es-ES" sz="2400" b="1" dirty="0" err="1" smtClean="0">
                <a:solidFill>
                  <a:srgbClr val="99FF33"/>
                </a:solidFill>
              </a:rPr>
              <a:t>antrópico</a:t>
            </a:r>
            <a:r>
              <a:rPr lang="es-ES" sz="2400" b="1" dirty="0" smtClean="0">
                <a:solidFill>
                  <a:srgbClr val="99FF33"/>
                </a:solidFill>
              </a:rPr>
              <a:t>. La propuesta terminológica ha sido introducir </a:t>
            </a:r>
            <a:r>
              <a:rPr lang="es-ES" sz="2400" b="1" dirty="0" smtClean="0">
                <a:solidFill>
                  <a:srgbClr val="FFFF00"/>
                </a:solidFill>
              </a:rPr>
              <a:t>“</a:t>
            </a:r>
            <a:r>
              <a:rPr lang="es-ES" sz="2400" b="1" dirty="0" err="1" smtClean="0">
                <a:solidFill>
                  <a:srgbClr val="FFFF00"/>
                </a:solidFill>
              </a:rPr>
              <a:t>Antropoceno”</a:t>
            </a:r>
            <a:r>
              <a:rPr lang="es-ES" sz="2400" b="1" dirty="0" smtClean="0">
                <a:solidFill>
                  <a:srgbClr val="99FF33"/>
                </a:solidFill>
              </a:rPr>
              <a:t> .</a:t>
            </a:r>
          </a:p>
          <a:p>
            <a:endParaRPr lang="es-ES" sz="2400" b="1" dirty="0" smtClean="0">
              <a:solidFill>
                <a:srgbClr val="FFFF00"/>
              </a:solidFill>
            </a:endParaRPr>
          </a:p>
          <a:p>
            <a:pPr algn="ctr"/>
            <a:r>
              <a:rPr lang="es-ES" sz="2400" b="1" dirty="0" smtClean="0">
                <a:solidFill>
                  <a:srgbClr val="FFFF00"/>
                </a:solidFill>
              </a:rPr>
              <a:t>Bienvenidos al ANTROPOCENO</a:t>
            </a:r>
            <a:endParaRPr lang="es-ES_tradnl" sz="2400" b="1" dirty="0">
              <a:solidFill>
                <a:srgbClr val="FFFF00"/>
              </a:solidFill>
            </a:endParaRPr>
          </a:p>
        </p:txBody>
      </p:sp>
    </p:spTree>
    <p:extLst>
      <p:ext uri="{BB962C8B-B14F-4D97-AF65-F5344CB8AC3E}">
        <p14:creationId xmlns:p14="http://schemas.microsoft.com/office/powerpoint/2010/main" val="1522447471"/>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checkerboard(across)">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770" decel="100000"/>
                                        <p:tgtEl>
                                          <p:spTgt spid="2">
                                            <p:txEl>
                                              <p:pRg st="4" end="4"/>
                                            </p:txEl>
                                          </p:spTgt>
                                        </p:tgtEl>
                                      </p:cBhvr>
                                    </p:animEffect>
                                    <p:animScale>
                                      <p:cBhvr>
                                        <p:cTn id="13" dur="770" decel="100000"/>
                                        <p:tgtEl>
                                          <p:spTgt spid="2">
                                            <p:txEl>
                                              <p:pRg st="4" end="4"/>
                                            </p:txEl>
                                          </p:spTgt>
                                        </p:tgtEl>
                                      </p:cBhvr>
                                      <p:from x="10000" y="10000"/>
                                      <p:to x="200000" y="450000"/>
                                    </p:animScale>
                                    <p:animScale>
                                      <p:cBhvr>
                                        <p:cTn id="14" dur="1230" accel="100000" fill="hold">
                                          <p:stCondLst>
                                            <p:cond delay="770"/>
                                          </p:stCondLst>
                                        </p:cTn>
                                        <p:tgtEl>
                                          <p:spTgt spid="2">
                                            <p:txEl>
                                              <p:pRg st="4" end="4"/>
                                            </p:txEl>
                                          </p:spTgt>
                                        </p:tgtEl>
                                      </p:cBhvr>
                                      <p:from x="200000" y="450000"/>
                                      <p:to x="100000" y="100000"/>
                                    </p:animScale>
                                    <p:set>
                                      <p:cBhvr>
                                        <p:cTn id="15" dur="770" fill="hold"/>
                                        <p:tgtEl>
                                          <p:spTgt spid="2">
                                            <p:txEl>
                                              <p:pRg st="4" end="4"/>
                                            </p:txEl>
                                          </p:spTgt>
                                        </p:tgtEl>
                                        <p:attrNameLst>
                                          <p:attrName>ppt_x</p:attrName>
                                        </p:attrNameLst>
                                      </p:cBhvr>
                                      <p:to>
                                        <p:strVal val="(0.5)"/>
                                      </p:to>
                                    </p:set>
                                    <p:anim from="(0.5)" to="(#ppt_x)" calcmode="lin" valueType="num">
                                      <p:cBhvr>
                                        <p:cTn id="16" dur="1230" accel="100000" fill="hold">
                                          <p:stCondLst>
                                            <p:cond delay="770"/>
                                          </p:stCondLst>
                                        </p:cTn>
                                        <p:tgtEl>
                                          <p:spTgt spid="2">
                                            <p:txEl>
                                              <p:pRg st="4" end="4"/>
                                            </p:txEl>
                                          </p:spTgt>
                                        </p:tgtEl>
                                        <p:attrNameLst>
                                          <p:attrName>ppt_x</p:attrName>
                                        </p:attrNameLst>
                                      </p:cBhvr>
                                    </p:anim>
                                    <p:set>
                                      <p:cBhvr>
                                        <p:cTn id="17" dur="770" fill="hold"/>
                                        <p:tgtEl>
                                          <p:spTgt spid="2">
                                            <p:txEl>
                                              <p:pRg st="4" end="4"/>
                                            </p:txEl>
                                          </p:spTgt>
                                        </p:tgtEl>
                                        <p:attrNameLst>
                                          <p:attrName>ppt_y</p:attrName>
                                        </p:attrNameLst>
                                      </p:cBhvr>
                                      <p:to>
                                        <p:strVal val="(#ppt_y+0.4)"/>
                                      </p:to>
                                    </p:set>
                                    <p:anim from="(#ppt_y+0.4)" to="(#ppt_y)" calcmode="lin" valueType="num">
                                      <p:cBhvr>
                                        <p:cTn id="18" dur="1230" accel="100000" fill="hold">
                                          <p:stCondLst>
                                            <p:cond delay="770"/>
                                          </p:stCondLst>
                                        </p:cTn>
                                        <p:tgtEl>
                                          <p:spTgt spid="2">
                                            <p:txEl>
                                              <p:pRg st="4" end="4"/>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idx="4294967295"/>
          </p:nvPr>
        </p:nvSpPr>
        <p:spPr>
          <a:xfrm>
            <a:off x="323528" y="0"/>
            <a:ext cx="8820473" cy="6496050"/>
          </a:xfrm>
        </p:spPr>
        <p:txBody>
          <a:bodyPr anchor="ctr"/>
          <a:lstStyle/>
          <a:p>
            <a:pPr>
              <a:spcAft>
                <a:spcPts val="4800"/>
              </a:spcAft>
            </a:pPr>
            <a:r>
              <a:rPr lang="es-ES" sz="3200" dirty="0" smtClean="0">
                <a:solidFill>
                  <a:srgbClr val="FFFF00"/>
                </a:solidFill>
              </a:rPr>
              <a:t/>
            </a:r>
            <a:br>
              <a:rPr lang="es-ES" sz="3200" dirty="0" smtClean="0">
                <a:solidFill>
                  <a:srgbClr val="FFFF00"/>
                </a:solidFill>
              </a:rPr>
            </a:br>
            <a:r>
              <a:rPr lang="es-ES" sz="3200" dirty="0" smtClean="0">
                <a:solidFill>
                  <a:srgbClr val="FFFF00"/>
                </a:solidFill>
              </a:rPr>
              <a:t>Simulación del clima</a:t>
            </a:r>
            <a:br>
              <a:rPr lang="es-ES" sz="3200" dirty="0" smtClean="0">
                <a:solidFill>
                  <a:srgbClr val="FFFF00"/>
                </a:solidFill>
              </a:rPr>
            </a:br>
            <a:endParaRPr lang="es-ES_tradnl" sz="3200" dirty="0">
              <a:solidFill>
                <a:srgbClr val="FFFF00"/>
              </a:solidFill>
            </a:endParaRPr>
          </a:p>
        </p:txBody>
      </p:sp>
      <p:sp>
        <p:nvSpPr>
          <p:cNvPr id="6147" name="Rectangle 4"/>
          <p:cNvSpPr>
            <a:spLocks noChangeArrowheads="1"/>
          </p:cNvSpPr>
          <p:nvPr/>
        </p:nvSpPr>
        <p:spPr bwMode="auto">
          <a:xfrm>
            <a:off x="7910513" y="5213350"/>
            <a:ext cx="184150" cy="457200"/>
          </a:xfrm>
          <a:prstGeom prst="rect">
            <a:avLst/>
          </a:prstGeom>
          <a:noFill/>
          <a:ln w="9525">
            <a:noFill/>
            <a:miter lim="800000"/>
            <a:headEnd/>
            <a:tailEnd/>
          </a:ln>
        </p:spPr>
        <p:txBody>
          <a:bodyPr wrap="none">
            <a:spAutoFit/>
          </a:bodyPr>
          <a:lstStyle/>
          <a:p>
            <a:pPr algn="r" defTabSz="914400">
              <a:spcBef>
                <a:spcPct val="0"/>
              </a:spcBef>
            </a:pPr>
            <a:endParaRPr lang="en-GB">
              <a:solidFill>
                <a:srgbClr val="000000"/>
              </a:solidFill>
              <a:latin typeface="Times New Roman" pitchFamily="18" charset="0"/>
            </a:endParaRPr>
          </a:p>
        </p:txBody>
      </p:sp>
      <p:sp>
        <p:nvSpPr>
          <p:cNvPr id="6148" name="Rectangle 5"/>
          <p:cNvSpPr>
            <a:spLocks noChangeArrowheads="1"/>
          </p:cNvSpPr>
          <p:nvPr/>
        </p:nvSpPr>
        <p:spPr bwMode="auto">
          <a:xfrm>
            <a:off x="4438650" y="5830888"/>
            <a:ext cx="184150" cy="457200"/>
          </a:xfrm>
          <a:prstGeom prst="rect">
            <a:avLst/>
          </a:prstGeom>
          <a:noFill/>
          <a:ln w="9525">
            <a:noFill/>
            <a:miter lim="800000"/>
            <a:headEnd/>
            <a:tailEnd/>
          </a:ln>
        </p:spPr>
        <p:txBody>
          <a:bodyPr wrap="none">
            <a:spAutoFit/>
          </a:bodyPr>
          <a:lstStyle/>
          <a:p>
            <a:pPr algn="r" defTabSz="914400">
              <a:spcBef>
                <a:spcPct val="0"/>
              </a:spcBef>
            </a:pPr>
            <a:endParaRPr lang="en-GB">
              <a:solidFill>
                <a:srgbClr val="000000"/>
              </a:solidFill>
              <a:latin typeface="Times New Roman" pitchFamily="18" charset="0"/>
            </a:endParaRPr>
          </a:p>
        </p:txBody>
      </p:sp>
    </p:spTree>
    <p:extLst>
      <p:ext uri="{BB962C8B-B14F-4D97-AF65-F5344CB8AC3E}">
        <p14:creationId xmlns:p14="http://schemas.microsoft.com/office/powerpoint/2010/main" val="373404788"/>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23528" y="34050"/>
            <a:ext cx="8424936" cy="1143000"/>
          </a:xfrm>
        </p:spPr>
        <p:txBody>
          <a:bodyPr/>
          <a:lstStyle/>
          <a:p>
            <a:r>
              <a:rPr lang="es-ES" dirty="0" smtClean="0">
                <a:solidFill>
                  <a:srgbClr val="FFFF00"/>
                </a:solidFill>
              </a:rPr>
              <a:t>¿Lo sabemos todo acerca del </a:t>
            </a:r>
            <a:r>
              <a:rPr lang="es-ES" dirty="0">
                <a:solidFill>
                  <a:srgbClr val="FFFF00"/>
                </a:solidFill>
              </a:rPr>
              <a:t>Sistema </a:t>
            </a:r>
            <a:r>
              <a:rPr lang="es-ES" dirty="0" smtClean="0">
                <a:solidFill>
                  <a:srgbClr val="FFFF00"/>
                </a:solidFill>
              </a:rPr>
              <a:t>Climático?</a:t>
            </a:r>
            <a:endParaRPr lang="es-ES" dirty="0">
              <a:solidFill>
                <a:srgbClr val="FFFF00"/>
              </a:solidFill>
            </a:endParaRPr>
          </a:p>
        </p:txBody>
      </p:sp>
      <p:sp>
        <p:nvSpPr>
          <p:cNvPr id="3" name="Subtítulo 2"/>
          <p:cNvSpPr>
            <a:spLocks noGrp="1"/>
          </p:cNvSpPr>
          <p:nvPr>
            <p:ph type="subTitle" idx="1"/>
          </p:nvPr>
        </p:nvSpPr>
        <p:spPr>
          <a:xfrm>
            <a:off x="0" y="1484784"/>
            <a:ext cx="9144000" cy="4464496"/>
          </a:xfrm>
        </p:spPr>
        <p:txBody>
          <a:bodyPr/>
          <a:lstStyle/>
          <a:p>
            <a:pPr algn="l"/>
            <a:r>
              <a:rPr lang="es-ES" dirty="0" smtClean="0">
                <a:solidFill>
                  <a:srgbClr val="FFFF00"/>
                </a:solidFill>
              </a:rPr>
              <a:t>Evidentemente no</a:t>
            </a:r>
            <a:r>
              <a:rPr lang="es-ES" dirty="0" smtClean="0"/>
              <a:t>, pero tenemos un conocimiento bastante preciso de la mayor parte de los </a:t>
            </a:r>
            <a:r>
              <a:rPr lang="es-ES" dirty="0" smtClean="0">
                <a:solidFill>
                  <a:srgbClr val="FFFF00"/>
                </a:solidFill>
              </a:rPr>
              <a:t>procesos</a:t>
            </a:r>
            <a:r>
              <a:rPr lang="es-ES" dirty="0" smtClean="0"/>
              <a:t> que tienen lugar en su seno.</a:t>
            </a:r>
            <a:endParaRPr lang="es-ES" dirty="0"/>
          </a:p>
          <a:p>
            <a:pPr algn="l"/>
            <a:r>
              <a:rPr lang="es-ES" dirty="0" smtClean="0"/>
              <a:t>También sabemos que existen </a:t>
            </a:r>
            <a:r>
              <a:rPr lang="es-ES" dirty="0" smtClean="0">
                <a:solidFill>
                  <a:srgbClr val="FFFF00"/>
                </a:solidFill>
              </a:rPr>
              <a:t>incertidumbres</a:t>
            </a:r>
            <a:r>
              <a:rPr lang="es-ES" dirty="0" smtClean="0"/>
              <a:t> y de algunas de ellas, su origen.</a:t>
            </a:r>
            <a:endParaRPr lang="es-ES" dirty="0"/>
          </a:p>
          <a:p>
            <a:pPr algn="l"/>
            <a:r>
              <a:rPr lang="es-ES" dirty="0" smtClean="0"/>
              <a:t>En algunos casos sabemos como luchar contra ellas.</a:t>
            </a:r>
            <a:endParaRPr lang="es-ES" dirty="0"/>
          </a:p>
          <a:p>
            <a:pPr algn="l"/>
            <a:endParaRPr lang="es-ES" dirty="0"/>
          </a:p>
          <a:p>
            <a:pPr algn="l"/>
            <a:r>
              <a:rPr lang="es-ES" dirty="0" smtClean="0"/>
              <a:t>Lo que sí es cierto, e importante, es que el </a:t>
            </a:r>
            <a:r>
              <a:rPr lang="es-ES" dirty="0" smtClean="0">
                <a:solidFill>
                  <a:srgbClr val="FFFF00"/>
                </a:solidFill>
              </a:rPr>
              <a:t>conocimiento</a:t>
            </a:r>
            <a:r>
              <a:rPr lang="es-ES" dirty="0" smtClean="0"/>
              <a:t> se puede expresar mediante </a:t>
            </a:r>
            <a:r>
              <a:rPr lang="es-ES" dirty="0" smtClean="0">
                <a:solidFill>
                  <a:srgbClr val="FFFF00"/>
                </a:solidFill>
              </a:rPr>
              <a:t>ecuaciones, </a:t>
            </a:r>
            <a:r>
              <a:rPr lang="es-ES" dirty="0" smtClean="0"/>
              <a:t>lo que permite </a:t>
            </a:r>
            <a:r>
              <a:rPr lang="es-ES" dirty="0" smtClean="0">
                <a:solidFill>
                  <a:srgbClr val="FFFF00"/>
                </a:solidFill>
              </a:rPr>
              <a:t>simular</a:t>
            </a:r>
            <a:r>
              <a:rPr lang="es-ES" dirty="0" smtClean="0"/>
              <a:t> el clima mediante </a:t>
            </a:r>
            <a:r>
              <a:rPr lang="es-ES" dirty="0" smtClean="0">
                <a:solidFill>
                  <a:srgbClr val="FFFF00"/>
                </a:solidFill>
              </a:rPr>
              <a:t>modelos</a:t>
            </a:r>
            <a:r>
              <a:rPr lang="es-ES" dirty="0" smtClean="0"/>
              <a:t>.</a:t>
            </a:r>
            <a:endParaRPr lang="es-ES" dirty="0">
              <a:solidFill>
                <a:srgbClr val="FFFF00"/>
              </a:solidFill>
            </a:endParaRPr>
          </a:p>
        </p:txBody>
      </p:sp>
    </p:spTree>
    <p:extLst>
      <p:ext uri="{BB962C8B-B14F-4D97-AF65-F5344CB8AC3E}">
        <p14:creationId xmlns:p14="http://schemas.microsoft.com/office/powerpoint/2010/main" val="601380560"/>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idx="4294967295"/>
          </p:nvPr>
        </p:nvSpPr>
        <p:spPr>
          <a:xfrm>
            <a:off x="323528" y="0"/>
            <a:ext cx="8820473" cy="6496050"/>
          </a:xfrm>
        </p:spPr>
        <p:txBody>
          <a:bodyPr anchor="ctr"/>
          <a:lstStyle/>
          <a:p>
            <a:pPr>
              <a:spcAft>
                <a:spcPts val="4800"/>
              </a:spcAft>
            </a:pPr>
            <a:r>
              <a:rPr lang="es-ES" sz="3200" dirty="0" smtClean="0">
                <a:solidFill>
                  <a:srgbClr val="FFFF00"/>
                </a:solidFill>
              </a:rPr>
              <a:t>Clima y Cambio Climático</a:t>
            </a:r>
            <a:br>
              <a:rPr lang="es-ES" sz="3200" dirty="0" smtClean="0">
                <a:solidFill>
                  <a:srgbClr val="FFFF00"/>
                </a:solidFill>
              </a:rPr>
            </a:br>
            <a:r>
              <a:rPr lang="es-ES" sz="3200" dirty="0" smtClean="0">
                <a:solidFill>
                  <a:srgbClr val="FFFF00"/>
                </a:solidFill>
              </a:rPr>
              <a:t/>
            </a:r>
            <a:br>
              <a:rPr lang="es-ES" sz="3200" dirty="0" smtClean="0">
                <a:solidFill>
                  <a:srgbClr val="FFFF00"/>
                </a:solidFill>
              </a:rPr>
            </a:br>
            <a:endParaRPr lang="es-ES_tradnl" sz="3200" dirty="0">
              <a:solidFill>
                <a:srgbClr val="FFFF00"/>
              </a:solidFill>
            </a:endParaRPr>
          </a:p>
        </p:txBody>
      </p:sp>
      <p:sp>
        <p:nvSpPr>
          <p:cNvPr id="6147" name="Rectangle 4"/>
          <p:cNvSpPr>
            <a:spLocks noChangeArrowheads="1"/>
          </p:cNvSpPr>
          <p:nvPr/>
        </p:nvSpPr>
        <p:spPr bwMode="auto">
          <a:xfrm>
            <a:off x="7910513" y="5213350"/>
            <a:ext cx="184150" cy="457200"/>
          </a:xfrm>
          <a:prstGeom prst="rect">
            <a:avLst/>
          </a:prstGeom>
          <a:noFill/>
          <a:ln w="9525">
            <a:noFill/>
            <a:miter lim="800000"/>
            <a:headEnd/>
            <a:tailEnd/>
          </a:ln>
        </p:spPr>
        <p:txBody>
          <a:bodyPr wrap="none">
            <a:spAutoFit/>
          </a:bodyPr>
          <a:lstStyle/>
          <a:p>
            <a:pPr algn="r" defTabSz="914400">
              <a:spcBef>
                <a:spcPct val="0"/>
              </a:spcBef>
            </a:pPr>
            <a:endParaRPr lang="en-GB">
              <a:solidFill>
                <a:srgbClr val="000000"/>
              </a:solidFill>
              <a:latin typeface="Times New Roman" pitchFamily="18" charset="0"/>
            </a:endParaRPr>
          </a:p>
        </p:txBody>
      </p:sp>
      <p:sp>
        <p:nvSpPr>
          <p:cNvPr id="6148" name="Rectangle 5"/>
          <p:cNvSpPr>
            <a:spLocks noChangeArrowheads="1"/>
          </p:cNvSpPr>
          <p:nvPr/>
        </p:nvSpPr>
        <p:spPr bwMode="auto">
          <a:xfrm>
            <a:off x="4438650" y="5830888"/>
            <a:ext cx="184150" cy="457200"/>
          </a:xfrm>
          <a:prstGeom prst="rect">
            <a:avLst/>
          </a:prstGeom>
          <a:noFill/>
          <a:ln w="9525">
            <a:noFill/>
            <a:miter lim="800000"/>
            <a:headEnd/>
            <a:tailEnd/>
          </a:ln>
        </p:spPr>
        <p:txBody>
          <a:bodyPr wrap="none">
            <a:spAutoFit/>
          </a:bodyPr>
          <a:lstStyle/>
          <a:p>
            <a:pPr algn="r" defTabSz="914400">
              <a:spcBef>
                <a:spcPct val="0"/>
              </a:spcBef>
            </a:pPr>
            <a:endParaRPr lang="en-GB">
              <a:solidFill>
                <a:srgbClr val="000000"/>
              </a:solidFill>
              <a:latin typeface="Times New Roman" pitchFamily="18" charset="0"/>
            </a:endParaRPr>
          </a:p>
        </p:txBody>
      </p:sp>
    </p:spTree>
    <p:extLst>
      <p:ext uri="{BB962C8B-B14F-4D97-AF65-F5344CB8AC3E}">
        <p14:creationId xmlns:p14="http://schemas.microsoft.com/office/powerpoint/2010/main" val="373404788"/>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descr="25%"/>
          <p:cNvSpPr>
            <a:spLocks noChangeArrowheads="1"/>
          </p:cNvSpPr>
          <p:nvPr/>
        </p:nvSpPr>
        <p:spPr bwMode="auto">
          <a:xfrm>
            <a:off x="539750" y="2590800"/>
            <a:ext cx="7988300" cy="2971800"/>
          </a:xfrm>
          <a:prstGeom prst="rect">
            <a:avLst/>
          </a:prstGeom>
          <a:pattFill prst="pct25">
            <a:fgClr>
              <a:srgbClr val="00FFFF"/>
            </a:fgClr>
            <a:bgClr>
              <a:schemeClr val="bg1"/>
            </a:bgClr>
          </a:pattFill>
          <a:ln w="57150" cmpd="thinThick">
            <a:solidFill>
              <a:schemeClr val="tx1"/>
            </a:solidFill>
            <a:miter lim="800000"/>
            <a:headEnd/>
            <a:tailEnd/>
          </a:ln>
        </p:spPr>
        <p:txBody>
          <a:bodyPr wrap="none" anchor="ctr">
            <a:prstTxWarp prst="textNoShape">
              <a:avLst/>
            </a:prstTxWarp>
          </a:bodyPr>
          <a:lstStyle/>
          <a:p>
            <a:pPr algn="ctr" eaLnBrk="0" hangingPunct="0">
              <a:spcBef>
                <a:spcPct val="20000"/>
              </a:spcBef>
              <a:buFont typeface="Times" pitchFamily="1" charset="0"/>
              <a:buChar char="•"/>
            </a:pPr>
            <a:endParaRPr lang="es-ES_tradnl" sz="3600">
              <a:solidFill>
                <a:srgbClr val="FF0000"/>
              </a:solidFill>
            </a:endParaRPr>
          </a:p>
        </p:txBody>
      </p:sp>
      <p:sp>
        <p:nvSpPr>
          <p:cNvPr id="30723" name="Rectangle 3"/>
          <p:cNvSpPr>
            <a:spLocks noGrp="1" noChangeArrowheads="1"/>
          </p:cNvSpPr>
          <p:nvPr>
            <p:ph type="body" sz="half" idx="1"/>
          </p:nvPr>
        </p:nvSpPr>
        <p:spPr>
          <a:xfrm>
            <a:off x="685800" y="2438400"/>
            <a:ext cx="3810000" cy="1981200"/>
          </a:xfrm>
        </p:spPr>
        <p:txBody>
          <a:bodyPr lIns="92075" tIns="46038" rIns="92075" bIns="46038"/>
          <a:lstStyle/>
          <a:p>
            <a:endParaRPr lang="es-ES_tradnl">
              <a:solidFill>
                <a:srgbClr val="000099"/>
              </a:solidFill>
            </a:endParaRPr>
          </a:p>
          <a:p>
            <a:r>
              <a:rPr lang="es-ES_tradnl">
                <a:solidFill>
                  <a:srgbClr val="CC3300"/>
                </a:solidFill>
                <a:effectLst>
                  <a:outerShdw blurRad="38100" dist="38100" dir="2700000" algn="tl">
                    <a:srgbClr val="000000"/>
                  </a:outerShdw>
                </a:effectLst>
              </a:rPr>
              <a:t>Modelos sencillos</a:t>
            </a:r>
            <a:endParaRPr lang="es-ES_tradnl">
              <a:solidFill>
                <a:srgbClr val="000099"/>
              </a:solidFill>
              <a:effectLst>
                <a:outerShdw blurRad="38100" dist="38100" dir="2700000" algn="tl">
                  <a:srgbClr val="000000"/>
                </a:outerShdw>
              </a:effectLst>
            </a:endParaRPr>
          </a:p>
          <a:p>
            <a:pPr lvl="1"/>
            <a:r>
              <a:rPr lang="es-ES_tradnl">
                <a:solidFill>
                  <a:srgbClr val="000099"/>
                </a:solidFill>
                <a:effectLst>
                  <a:outerShdw blurRad="38100" dist="38100" dir="2700000" algn="tl">
                    <a:srgbClr val="000000"/>
                  </a:outerShdw>
                </a:effectLst>
              </a:rPr>
              <a:t>Balance de energía 0D</a:t>
            </a:r>
          </a:p>
          <a:p>
            <a:pPr lvl="1"/>
            <a:r>
              <a:rPr lang="es-ES_tradnl">
                <a:solidFill>
                  <a:srgbClr val="000099"/>
                </a:solidFill>
                <a:effectLst>
                  <a:outerShdw blurRad="38100" dist="38100" dir="2700000" algn="tl">
                    <a:srgbClr val="000000"/>
                  </a:outerShdw>
                </a:effectLst>
              </a:rPr>
              <a:t>Balance de energía 1D</a:t>
            </a:r>
            <a:endParaRPr lang="es-ES_tradnl">
              <a:solidFill>
                <a:schemeClr val="accent2"/>
              </a:solidFill>
            </a:endParaRPr>
          </a:p>
        </p:txBody>
      </p:sp>
      <p:sp>
        <p:nvSpPr>
          <p:cNvPr id="17412" name="Rectangle 4"/>
          <p:cNvSpPr>
            <a:spLocks noGrp="1" noChangeArrowheads="1"/>
          </p:cNvSpPr>
          <p:nvPr>
            <p:ph type="title"/>
          </p:nvPr>
        </p:nvSpPr>
        <p:spPr/>
        <p:txBody>
          <a:bodyPr lIns="92075" tIns="46038" rIns="92075" bIns="46038"/>
          <a:lstStyle/>
          <a:p>
            <a:r>
              <a:rPr lang="es-ES_tradnl" sz="2800">
                <a:solidFill>
                  <a:srgbClr val="FFFF00"/>
                </a:solidFill>
              </a:rPr>
              <a:t>¿Se puede reproducir el clima?</a:t>
            </a:r>
            <a:br>
              <a:rPr lang="es-ES_tradnl" sz="2800">
                <a:solidFill>
                  <a:srgbClr val="FFFF00"/>
                </a:solidFill>
              </a:rPr>
            </a:br>
            <a:r>
              <a:rPr lang="es-ES_tradnl" sz="2800">
                <a:solidFill>
                  <a:srgbClr val="FFFF00"/>
                </a:solidFill>
              </a:rPr>
              <a:t>¿cómo?</a:t>
            </a:r>
          </a:p>
        </p:txBody>
      </p:sp>
      <p:sp>
        <p:nvSpPr>
          <p:cNvPr id="30725" name="Rectangle 5"/>
          <p:cNvSpPr>
            <a:spLocks noGrp="1" noChangeArrowheads="1"/>
          </p:cNvSpPr>
          <p:nvPr>
            <p:ph type="body" sz="half" idx="2"/>
          </p:nvPr>
        </p:nvSpPr>
        <p:spPr>
          <a:xfrm>
            <a:off x="4648200" y="2438400"/>
            <a:ext cx="3810000" cy="1828800"/>
          </a:xfrm>
        </p:spPr>
        <p:txBody>
          <a:bodyPr lIns="92075" tIns="46038" rIns="92075" bIns="46038"/>
          <a:lstStyle/>
          <a:p>
            <a:pPr>
              <a:lnSpc>
                <a:spcPct val="90000"/>
              </a:lnSpc>
            </a:pPr>
            <a:endParaRPr lang="es-ES_tradnl">
              <a:solidFill>
                <a:srgbClr val="000099"/>
              </a:solidFill>
            </a:endParaRPr>
          </a:p>
          <a:p>
            <a:pPr>
              <a:lnSpc>
                <a:spcPct val="90000"/>
              </a:lnSpc>
            </a:pPr>
            <a:r>
              <a:rPr lang="es-ES_tradnl">
                <a:solidFill>
                  <a:srgbClr val="CC3300"/>
                </a:solidFill>
                <a:effectLst>
                  <a:outerShdw blurRad="38100" dist="38100" dir="2700000" algn="tl">
                    <a:srgbClr val="000000"/>
                  </a:outerShdw>
                </a:effectLst>
              </a:rPr>
              <a:t>Modelos complejos</a:t>
            </a:r>
            <a:endParaRPr lang="es-ES_tradnl">
              <a:solidFill>
                <a:srgbClr val="000099"/>
              </a:solidFill>
              <a:effectLst>
                <a:outerShdw blurRad="38100" dist="38100" dir="2700000" algn="tl">
                  <a:srgbClr val="000000"/>
                </a:outerShdw>
              </a:effectLst>
            </a:endParaRPr>
          </a:p>
          <a:p>
            <a:pPr lvl="1">
              <a:lnSpc>
                <a:spcPct val="90000"/>
              </a:lnSpc>
            </a:pPr>
            <a:r>
              <a:rPr lang="es-ES_tradnl">
                <a:solidFill>
                  <a:srgbClr val="000099"/>
                </a:solidFill>
                <a:effectLst>
                  <a:outerShdw blurRad="38100" dist="38100" dir="2700000" algn="tl">
                    <a:srgbClr val="000000"/>
                  </a:outerShdw>
                </a:effectLst>
              </a:rPr>
              <a:t>Circulación general</a:t>
            </a:r>
          </a:p>
          <a:p>
            <a:pPr lvl="1">
              <a:lnSpc>
                <a:spcPct val="90000"/>
              </a:lnSpc>
            </a:pPr>
            <a:r>
              <a:rPr lang="es-ES_tradnl">
                <a:solidFill>
                  <a:srgbClr val="000099"/>
                </a:solidFill>
                <a:effectLst>
                  <a:outerShdw blurRad="38100" dist="38100" dir="2700000" algn="tl">
                    <a:srgbClr val="000000"/>
                  </a:outerShdw>
                </a:effectLst>
              </a:rPr>
              <a:t>Acoplados</a:t>
            </a:r>
          </a:p>
          <a:p>
            <a:pPr lvl="1">
              <a:lnSpc>
                <a:spcPct val="90000"/>
              </a:lnSpc>
              <a:buFontTx/>
              <a:buNone/>
            </a:pPr>
            <a:endParaRPr lang="es-ES_tradnl">
              <a:solidFill>
                <a:srgbClr val="000099"/>
              </a:solidFill>
              <a:effectLst>
                <a:outerShdw blurRad="38100" dist="38100" dir="2700000" algn="tl">
                  <a:srgbClr val="000000"/>
                </a:outerShdw>
              </a:effectLst>
            </a:endParaRPr>
          </a:p>
          <a:p>
            <a:pPr>
              <a:lnSpc>
                <a:spcPct val="90000"/>
              </a:lnSpc>
            </a:pPr>
            <a:endParaRPr lang="es-ES_tradnl"/>
          </a:p>
        </p:txBody>
      </p:sp>
      <p:sp>
        <p:nvSpPr>
          <p:cNvPr id="30726" name="Text Box 6"/>
          <p:cNvSpPr txBox="1">
            <a:spLocks noChangeArrowheads="1"/>
          </p:cNvSpPr>
          <p:nvPr/>
        </p:nvSpPr>
        <p:spPr bwMode="auto">
          <a:xfrm>
            <a:off x="2819400" y="4724400"/>
            <a:ext cx="3549650" cy="519113"/>
          </a:xfrm>
          <a:prstGeom prst="rect">
            <a:avLst/>
          </a:prstGeom>
          <a:noFill/>
          <a:ln w="12700">
            <a:noFill/>
            <a:miter lim="800000"/>
            <a:headEnd type="none" w="sm" len="sm"/>
            <a:tailEnd type="none" w="sm" len="sm"/>
          </a:ln>
          <a:effectLst/>
        </p:spPr>
        <p:txBody>
          <a:bodyPr wrap="none">
            <a:prstTxWarp prst="textNoShape">
              <a:avLst/>
            </a:prstTxWarp>
            <a:spAutoFit/>
          </a:bodyPr>
          <a:lstStyle/>
          <a:p>
            <a:pPr eaLnBrk="0" hangingPunct="0">
              <a:spcBef>
                <a:spcPct val="20000"/>
              </a:spcBef>
              <a:buFontTx/>
              <a:buChar char="•"/>
            </a:pPr>
            <a:r>
              <a:rPr lang="es-ES_tradnl" sz="2800">
                <a:solidFill>
                  <a:srgbClr val="CC3300"/>
                </a:solidFill>
                <a:effectLst>
                  <a:outerShdw blurRad="38100" dist="38100" dir="2700000" algn="tl">
                    <a:srgbClr val="000000"/>
                  </a:outerShdw>
                </a:effectLst>
              </a:rPr>
              <a:t>Resolución ecuaciones</a:t>
            </a:r>
            <a:endParaRPr lang="es-ES_tradnl">
              <a:solidFill>
                <a:srgbClr val="000099"/>
              </a:solidFill>
              <a:effectLst>
                <a:outerShdw blurRad="38100" dist="38100" dir="2700000" algn="tl">
                  <a:srgbClr val="000000"/>
                </a:outerShdw>
              </a:effectLst>
            </a:endParaRPr>
          </a:p>
        </p:txBody>
      </p:sp>
      <p:sp>
        <p:nvSpPr>
          <p:cNvPr id="17415" name="Line 4"/>
          <p:cNvSpPr>
            <a:spLocks noChangeShapeType="1"/>
          </p:cNvSpPr>
          <p:nvPr/>
        </p:nvSpPr>
        <p:spPr bwMode="auto">
          <a:xfrm>
            <a:off x="0" y="1219200"/>
            <a:ext cx="9144000" cy="0"/>
          </a:xfrm>
          <a:prstGeom prst="line">
            <a:avLst/>
          </a:prstGeom>
          <a:noFill/>
          <a:ln w="38100">
            <a:solidFill>
              <a:srgbClr val="0000FF"/>
            </a:solidFill>
            <a:round/>
            <a:headEnd/>
            <a:tailEnd/>
          </a:ln>
        </p:spPr>
        <p:txBody>
          <a:bodyPr>
            <a:prstTxWarp prst="textNoShape">
              <a:avLst/>
            </a:prstTxWarp>
          </a:bodyPr>
          <a:lstStyle/>
          <a:p>
            <a:endParaRPr lang="es-ES_tradnl"/>
          </a:p>
        </p:txBody>
      </p:sp>
    </p:spTree>
    <p:extLst>
      <p:ext uri="{BB962C8B-B14F-4D97-AF65-F5344CB8AC3E}">
        <p14:creationId xmlns:p14="http://schemas.microsoft.com/office/powerpoint/2010/main" val="3872463080"/>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28600" y="762000"/>
          <a:ext cx="5599113" cy="5238750"/>
        </p:xfrm>
        <a:graphic>
          <a:graphicData uri="http://schemas.openxmlformats.org/presentationml/2006/ole">
            <mc:AlternateContent xmlns:mc="http://schemas.openxmlformats.org/markup-compatibility/2006">
              <mc:Choice xmlns:v="urn:schemas-microsoft-com:vml" Requires="v">
                <p:oleObj spid="_x0000_s1034" name="Imagen" r:id="rId3" imgW="5826600" imgH="5240160" progId="Word.Picture.8">
                  <p:embed/>
                </p:oleObj>
              </mc:Choice>
              <mc:Fallback>
                <p:oleObj name="Imagen" r:id="rId3" imgW="5826600" imgH="524016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762000"/>
                        <a:ext cx="5599113" cy="5238750"/>
                      </a:xfrm>
                      <a:prstGeom prst="rect">
                        <a:avLst/>
                      </a:prstGeom>
                      <a:solidFill>
                        <a:srgbClr val="FFCCFF"/>
                      </a:solidFill>
                    </p:spPr>
                  </p:pic>
                </p:oleObj>
              </mc:Fallback>
            </mc:AlternateContent>
          </a:graphicData>
        </a:graphic>
      </p:graphicFrame>
      <p:sp>
        <p:nvSpPr>
          <p:cNvPr id="1027" name="Rectangle 5"/>
          <p:cNvSpPr>
            <a:spLocks noChangeArrowheads="1"/>
          </p:cNvSpPr>
          <p:nvPr/>
        </p:nvSpPr>
        <p:spPr bwMode="auto">
          <a:xfrm>
            <a:off x="304800" y="838200"/>
            <a:ext cx="5562600" cy="5257800"/>
          </a:xfrm>
          <a:prstGeom prst="rect">
            <a:avLst/>
          </a:prstGeom>
          <a:noFill/>
          <a:ln w="76200" cmpd="tri">
            <a:solidFill>
              <a:schemeClr val="tx1"/>
            </a:solidFill>
            <a:miter lim="800000"/>
            <a:headEnd/>
            <a:tailEnd/>
          </a:ln>
        </p:spPr>
        <p:txBody>
          <a:bodyPr wrap="none" anchor="ctr">
            <a:prstTxWarp prst="textNoShape">
              <a:avLst/>
            </a:prstTxWarp>
          </a:bodyPr>
          <a:lstStyle/>
          <a:p>
            <a:pPr eaLnBrk="0" hangingPunct="0">
              <a:spcBef>
                <a:spcPct val="20000"/>
              </a:spcBef>
              <a:buFont typeface="Times" pitchFamily="1" charset="0"/>
              <a:buChar char="•"/>
            </a:pPr>
            <a:endParaRPr lang="es-ES_tradnl"/>
          </a:p>
        </p:txBody>
      </p:sp>
      <p:sp>
        <p:nvSpPr>
          <p:cNvPr id="1028" name="Text Box 6"/>
          <p:cNvSpPr txBox="1">
            <a:spLocks noChangeArrowheads="1"/>
          </p:cNvSpPr>
          <p:nvPr/>
        </p:nvSpPr>
        <p:spPr bwMode="auto">
          <a:xfrm>
            <a:off x="6069013" y="735013"/>
            <a:ext cx="2849562" cy="5324475"/>
          </a:xfrm>
          <a:prstGeom prst="rect">
            <a:avLst/>
          </a:prstGeom>
          <a:noFill/>
          <a:ln w="12700">
            <a:noFill/>
            <a:miter lim="800000"/>
            <a:headEnd/>
            <a:tailEnd/>
          </a:ln>
        </p:spPr>
        <p:txBody>
          <a:bodyPr>
            <a:prstTxWarp prst="textNoShape">
              <a:avLst/>
            </a:prstTxWarp>
            <a:spAutoFit/>
          </a:bodyPr>
          <a:lstStyle/>
          <a:p>
            <a:pPr eaLnBrk="0" hangingPunct="0">
              <a:spcBef>
                <a:spcPct val="20000"/>
              </a:spcBef>
              <a:buFont typeface="Times" pitchFamily="1" charset="0"/>
              <a:buChar char="•"/>
            </a:pPr>
            <a:r>
              <a:rPr lang="es-ES_tradnl" sz="2000">
                <a:solidFill>
                  <a:schemeClr val="hlink"/>
                </a:solidFill>
              </a:rPr>
              <a:t>A partir de un </a:t>
            </a:r>
            <a:r>
              <a:rPr lang="es-ES_tradnl" sz="2000">
                <a:solidFill>
                  <a:srgbClr val="FFFF00"/>
                </a:solidFill>
              </a:rPr>
              <a:t>modelo sencillo </a:t>
            </a:r>
            <a:r>
              <a:rPr lang="es-ES_tradnl" sz="2000">
                <a:solidFill>
                  <a:schemeClr val="hlink"/>
                </a:solidFill>
              </a:rPr>
              <a:t>es posible deducir la </a:t>
            </a:r>
            <a:r>
              <a:rPr lang="es-ES_tradnl" sz="2000">
                <a:solidFill>
                  <a:srgbClr val="FFFF00"/>
                </a:solidFill>
              </a:rPr>
              <a:t>distribución de la temperatura en función de la latitud</a:t>
            </a:r>
            <a:r>
              <a:rPr lang="es-ES_tradnl" sz="2000">
                <a:solidFill>
                  <a:schemeClr val="hlink"/>
                </a:solidFill>
              </a:rPr>
              <a:t>. Este perfil de temperaturas corresponde a un </a:t>
            </a:r>
            <a:r>
              <a:rPr lang="es-ES_tradnl" sz="2000">
                <a:solidFill>
                  <a:srgbClr val="FFFF00"/>
                </a:solidFill>
              </a:rPr>
              <a:t>clima actual</a:t>
            </a:r>
            <a:r>
              <a:rPr lang="es-ES_tradnl" sz="2000">
                <a:solidFill>
                  <a:schemeClr val="hlink"/>
                </a:solidFill>
              </a:rPr>
              <a:t>, con el máximo cerca del ecuador y el mínimo en los polos. Se puede observar la </a:t>
            </a:r>
            <a:r>
              <a:rPr lang="es-ES_tradnl" sz="2000">
                <a:solidFill>
                  <a:srgbClr val="FFFF00"/>
                </a:solidFill>
              </a:rPr>
              <a:t>asimetría entre hemisferios </a:t>
            </a:r>
            <a:r>
              <a:rPr lang="es-ES_tradnl" sz="2000">
                <a:solidFill>
                  <a:schemeClr val="hlink"/>
                </a:solidFill>
              </a:rPr>
              <a:t>norte y sur, debido al diferente valor del </a:t>
            </a:r>
            <a:r>
              <a:rPr lang="es-ES_tradnl" sz="2000">
                <a:solidFill>
                  <a:srgbClr val="FFFF00"/>
                </a:solidFill>
              </a:rPr>
              <a:t>albedo</a:t>
            </a:r>
            <a:r>
              <a:rPr lang="es-ES_tradnl" sz="2000">
                <a:solidFill>
                  <a:schemeClr val="hlink"/>
                </a:solidFill>
              </a:rPr>
              <a:t> en ambos hemisferios</a:t>
            </a:r>
            <a:endParaRPr lang="es-ES_tradnl" sz="2000"/>
          </a:p>
        </p:txBody>
      </p:sp>
    </p:spTree>
    <p:extLst>
      <p:ext uri="{BB962C8B-B14F-4D97-AF65-F5344CB8AC3E}">
        <p14:creationId xmlns:p14="http://schemas.microsoft.com/office/powerpoint/2010/main" val="4205844600"/>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98"/>
          <p:cNvSpPr>
            <a:spLocks noChangeArrowheads="1"/>
          </p:cNvSpPr>
          <p:nvPr/>
        </p:nvSpPr>
        <p:spPr bwMode="auto">
          <a:xfrm>
            <a:off x="1143000" y="228600"/>
            <a:ext cx="6858000" cy="4343400"/>
          </a:xfrm>
          <a:prstGeom prst="rect">
            <a:avLst/>
          </a:prstGeom>
          <a:solidFill>
            <a:srgbClr val="CCFF99"/>
          </a:solidFill>
          <a:ln w="76200" cmpd="tri">
            <a:solidFill>
              <a:schemeClr val="hlink"/>
            </a:solidFill>
            <a:miter lim="800000"/>
            <a:headEnd/>
            <a:tailEnd/>
          </a:ln>
        </p:spPr>
        <p:txBody>
          <a:bodyPr wrap="none" anchor="ctr">
            <a:prstTxWarp prst="textNoShape">
              <a:avLst/>
            </a:prstTxWarp>
          </a:bodyPr>
          <a:lstStyle/>
          <a:p>
            <a:pPr eaLnBrk="0" hangingPunct="0">
              <a:spcBef>
                <a:spcPct val="20000"/>
              </a:spcBef>
              <a:buFont typeface="Times" pitchFamily="1" charset="0"/>
              <a:buChar char="•"/>
            </a:pPr>
            <a:endParaRPr lang="es-ES_tradnl"/>
          </a:p>
        </p:txBody>
      </p:sp>
      <p:grpSp>
        <p:nvGrpSpPr>
          <p:cNvPr id="2" name="Group 97"/>
          <p:cNvGrpSpPr>
            <a:grpSpLocks/>
          </p:cNvGrpSpPr>
          <p:nvPr/>
        </p:nvGrpSpPr>
        <p:grpSpPr bwMode="auto">
          <a:xfrm>
            <a:off x="1325563" y="838200"/>
            <a:ext cx="6248400" cy="3475038"/>
            <a:chOff x="787" y="1104"/>
            <a:chExt cx="3936" cy="2189"/>
          </a:xfrm>
        </p:grpSpPr>
        <p:sp>
          <p:nvSpPr>
            <p:cNvPr id="18437" name="Line 70"/>
            <p:cNvSpPr>
              <a:spLocks noChangeShapeType="1"/>
            </p:cNvSpPr>
            <p:nvPr/>
          </p:nvSpPr>
          <p:spPr bwMode="auto">
            <a:xfrm>
              <a:off x="1498" y="1104"/>
              <a:ext cx="0" cy="1786"/>
            </a:xfrm>
            <a:prstGeom prst="line">
              <a:avLst/>
            </a:prstGeom>
            <a:noFill/>
            <a:ln w="9525">
              <a:solidFill>
                <a:srgbClr val="000000"/>
              </a:solidFill>
              <a:round/>
              <a:headEnd/>
              <a:tailEnd/>
            </a:ln>
          </p:spPr>
          <p:txBody>
            <a:bodyPr>
              <a:prstTxWarp prst="textNoShape">
                <a:avLst/>
              </a:prstTxWarp>
            </a:bodyPr>
            <a:lstStyle/>
            <a:p>
              <a:endParaRPr lang="es-ES_tradnl"/>
            </a:p>
          </p:txBody>
        </p:sp>
        <p:sp>
          <p:nvSpPr>
            <p:cNvPr id="18438" name="Line 71"/>
            <p:cNvSpPr>
              <a:spLocks noChangeShapeType="1"/>
            </p:cNvSpPr>
            <p:nvPr/>
          </p:nvSpPr>
          <p:spPr bwMode="auto">
            <a:xfrm>
              <a:off x="1498" y="2890"/>
              <a:ext cx="2477" cy="0"/>
            </a:xfrm>
            <a:prstGeom prst="line">
              <a:avLst/>
            </a:prstGeom>
            <a:noFill/>
            <a:ln w="9525">
              <a:solidFill>
                <a:srgbClr val="000000"/>
              </a:solidFill>
              <a:round/>
              <a:headEnd/>
              <a:tailEnd/>
            </a:ln>
          </p:spPr>
          <p:txBody>
            <a:bodyPr>
              <a:prstTxWarp prst="textNoShape">
                <a:avLst/>
              </a:prstTxWarp>
            </a:bodyPr>
            <a:lstStyle/>
            <a:p>
              <a:endParaRPr lang="es-ES_tradnl"/>
            </a:p>
          </p:txBody>
        </p:sp>
        <p:sp>
          <p:nvSpPr>
            <p:cNvPr id="18439" name="Text Box 72"/>
            <p:cNvSpPr txBox="1">
              <a:spLocks noChangeArrowheads="1"/>
            </p:cNvSpPr>
            <p:nvPr/>
          </p:nvSpPr>
          <p:spPr bwMode="auto">
            <a:xfrm>
              <a:off x="787" y="1104"/>
              <a:ext cx="653" cy="288"/>
            </a:xfrm>
            <a:prstGeom prst="rect">
              <a:avLst/>
            </a:prstGeom>
            <a:solidFill>
              <a:srgbClr val="FFFFFF"/>
            </a:solidFill>
            <a:ln w="9525">
              <a:noFill/>
              <a:miter lim="800000"/>
              <a:headEnd/>
              <a:tailEnd/>
            </a:ln>
          </p:spPr>
          <p:txBody>
            <a:bodyPr>
              <a:prstTxWarp prst="textNoShape">
                <a:avLst/>
              </a:prstTxWarp>
            </a:bodyPr>
            <a:lstStyle/>
            <a:p>
              <a:pPr eaLnBrk="0" hangingPunct="0">
                <a:spcBef>
                  <a:spcPct val="20000"/>
                </a:spcBef>
                <a:buFont typeface="Times" pitchFamily="1" charset="0"/>
                <a:buNone/>
              </a:pPr>
              <a:r>
                <a:rPr lang="es-ES_tradnl" sz="1800"/>
                <a:t>Energía</a:t>
              </a:r>
            </a:p>
          </p:txBody>
        </p:sp>
        <p:sp>
          <p:nvSpPr>
            <p:cNvPr id="18440" name="Text Box 73"/>
            <p:cNvSpPr txBox="1">
              <a:spLocks noChangeArrowheads="1"/>
            </p:cNvSpPr>
            <p:nvPr/>
          </p:nvSpPr>
          <p:spPr bwMode="auto">
            <a:xfrm>
              <a:off x="3744" y="2948"/>
              <a:ext cx="979" cy="345"/>
            </a:xfrm>
            <a:prstGeom prst="rect">
              <a:avLst/>
            </a:prstGeom>
            <a:solidFill>
              <a:srgbClr val="FFFFFF"/>
            </a:solidFill>
            <a:ln w="9525">
              <a:noFill/>
              <a:miter lim="800000"/>
              <a:headEnd/>
              <a:tailEnd/>
            </a:ln>
          </p:spPr>
          <p:txBody>
            <a:bodyPr>
              <a:prstTxWarp prst="textNoShape">
                <a:avLst/>
              </a:prstTxWarp>
            </a:bodyPr>
            <a:lstStyle/>
            <a:p>
              <a:pPr eaLnBrk="0" hangingPunct="0">
                <a:spcBef>
                  <a:spcPct val="20000"/>
                </a:spcBef>
                <a:buFont typeface="Times" pitchFamily="1" charset="0"/>
                <a:buNone/>
              </a:pPr>
              <a:r>
                <a:rPr lang="es-ES_tradnl" sz="1800"/>
                <a:t>Temperatura</a:t>
              </a:r>
            </a:p>
          </p:txBody>
        </p:sp>
        <p:sp>
          <p:nvSpPr>
            <p:cNvPr id="18441" name="Line 74"/>
            <p:cNvSpPr>
              <a:spLocks noChangeShapeType="1"/>
            </p:cNvSpPr>
            <p:nvPr/>
          </p:nvSpPr>
          <p:spPr bwMode="auto">
            <a:xfrm>
              <a:off x="1671" y="2602"/>
              <a:ext cx="748" cy="0"/>
            </a:xfrm>
            <a:prstGeom prst="line">
              <a:avLst/>
            </a:prstGeom>
            <a:noFill/>
            <a:ln w="9525">
              <a:solidFill>
                <a:srgbClr val="0000FF"/>
              </a:solidFill>
              <a:round/>
              <a:headEnd/>
              <a:tailEnd/>
            </a:ln>
          </p:spPr>
          <p:txBody>
            <a:bodyPr>
              <a:prstTxWarp prst="textNoShape">
                <a:avLst/>
              </a:prstTxWarp>
            </a:bodyPr>
            <a:lstStyle/>
            <a:p>
              <a:endParaRPr lang="es-ES_tradnl"/>
            </a:p>
          </p:txBody>
        </p:sp>
        <p:sp>
          <p:nvSpPr>
            <p:cNvPr id="18442" name="Line 75"/>
            <p:cNvSpPr>
              <a:spLocks noChangeShapeType="1"/>
            </p:cNvSpPr>
            <p:nvPr/>
          </p:nvSpPr>
          <p:spPr bwMode="auto">
            <a:xfrm>
              <a:off x="3111" y="1796"/>
              <a:ext cx="806" cy="0"/>
            </a:xfrm>
            <a:prstGeom prst="line">
              <a:avLst/>
            </a:prstGeom>
            <a:noFill/>
            <a:ln w="9525">
              <a:solidFill>
                <a:srgbClr val="0000FF"/>
              </a:solidFill>
              <a:round/>
              <a:headEnd/>
              <a:tailEnd/>
            </a:ln>
          </p:spPr>
          <p:txBody>
            <a:bodyPr>
              <a:prstTxWarp prst="textNoShape">
                <a:avLst/>
              </a:prstTxWarp>
            </a:bodyPr>
            <a:lstStyle/>
            <a:p>
              <a:endParaRPr lang="es-ES_tradnl"/>
            </a:p>
          </p:txBody>
        </p:sp>
        <p:sp>
          <p:nvSpPr>
            <p:cNvPr id="18443" name="Line 76"/>
            <p:cNvSpPr>
              <a:spLocks noChangeShapeType="1"/>
            </p:cNvSpPr>
            <p:nvPr/>
          </p:nvSpPr>
          <p:spPr bwMode="auto">
            <a:xfrm flipV="1">
              <a:off x="2419" y="1796"/>
              <a:ext cx="692" cy="806"/>
            </a:xfrm>
            <a:prstGeom prst="line">
              <a:avLst/>
            </a:prstGeom>
            <a:noFill/>
            <a:ln w="9525">
              <a:solidFill>
                <a:srgbClr val="0000FF"/>
              </a:solidFill>
              <a:round/>
              <a:headEnd/>
              <a:tailEnd/>
            </a:ln>
          </p:spPr>
          <p:txBody>
            <a:bodyPr>
              <a:prstTxWarp prst="textNoShape">
                <a:avLst/>
              </a:prstTxWarp>
            </a:bodyPr>
            <a:lstStyle/>
            <a:p>
              <a:endParaRPr lang="es-ES_tradnl"/>
            </a:p>
          </p:txBody>
        </p:sp>
        <p:sp>
          <p:nvSpPr>
            <p:cNvPr id="18444" name="Line 77"/>
            <p:cNvSpPr>
              <a:spLocks noChangeShapeType="1"/>
            </p:cNvSpPr>
            <p:nvPr/>
          </p:nvSpPr>
          <p:spPr bwMode="auto">
            <a:xfrm flipH="1">
              <a:off x="1786" y="1508"/>
              <a:ext cx="2131" cy="1267"/>
            </a:xfrm>
            <a:prstGeom prst="line">
              <a:avLst/>
            </a:prstGeom>
            <a:noFill/>
            <a:ln w="28575">
              <a:solidFill>
                <a:srgbClr val="FF0000"/>
              </a:solidFill>
              <a:round/>
              <a:headEnd/>
              <a:tailEnd/>
            </a:ln>
          </p:spPr>
          <p:txBody>
            <a:bodyPr>
              <a:prstTxWarp prst="textNoShape">
                <a:avLst/>
              </a:prstTxWarp>
            </a:bodyPr>
            <a:lstStyle/>
            <a:p>
              <a:endParaRPr lang="es-ES_tradnl"/>
            </a:p>
          </p:txBody>
        </p:sp>
        <p:sp>
          <p:nvSpPr>
            <p:cNvPr id="18445" name="Line 78"/>
            <p:cNvSpPr>
              <a:spLocks noChangeShapeType="1"/>
            </p:cNvSpPr>
            <p:nvPr/>
          </p:nvSpPr>
          <p:spPr bwMode="auto">
            <a:xfrm>
              <a:off x="2074" y="2544"/>
              <a:ext cx="0" cy="116"/>
            </a:xfrm>
            <a:prstGeom prst="line">
              <a:avLst/>
            </a:prstGeom>
            <a:noFill/>
            <a:ln w="9525">
              <a:solidFill>
                <a:srgbClr val="000000"/>
              </a:solidFill>
              <a:round/>
              <a:headEnd/>
              <a:tailEnd/>
            </a:ln>
          </p:spPr>
          <p:txBody>
            <a:bodyPr>
              <a:prstTxWarp prst="textNoShape">
                <a:avLst/>
              </a:prstTxWarp>
            </a:bodyPr>
            <a:lstStyle/>
            <a:p>
              <a:endParaRPr lang="es-ES_tradnl"/>
            </a:p>
          </p:txBody>
        </p:sp>
        <p:sp>
          <p:nvSpPr>
            <p:cNvPr id="18446" name="Line 79"/>
            <p:cNvSpPr>
              <a:spLocks noChangeShapeType="1"/>
            </p:cNvSpPr>
            <p:nvPr/>
          </p:nvSpPr>
          <p:spPr bwMode="auto">
            <a:xfrm>
              <a:off x="3456" y="1738"/>
              <a:ext cx="0" cy="115"/>
            </a:xfrm>
            <a:prstGeom prst="line">
              <a:avLst/>
            </a:prstGeom>
            <a:noFill/>
            <a:ln w="9525">
              <a:solidFill>
                <a:srgbClr val="000000"/>
              </a:solidFill>
              <a:round/>
              <a:headEnd/>
              <a:tailEnd/>
            </a:ln>
          </p:spPr>
          <p:txBody>
            <a:bodyPr>
              <a:prstTxWarp prst="textNoShape">
                <a:avLst/>
              </a:prstTxWarp>
            </a:bodyPr>
            <a:lstStyle/>
            <a:p>
              <a:endParaRPr lang="es-ES_tradnl"/>
            </a:p>
          </p:txBody>
        </p:sp>
        <p:sp>
          <p:nvSpPr>
            <p:cNvPr id="18447" name="Line 80"/>
            <p:cNvSpPr>
              <a:spLocks noChangeShapeType="1"/>
            </p:cNvSpPr>
            <p:nvPr/>
          </p:nvSpPr>
          <p:spPr bwMode="auto">
            <a:xfrm>
              <a:off x="2765" y="2141"/>
              <a:ext cx="0" cy="115"/>
            </a:xfrm>
            <a:prstGeom prst="line">
              <a:avLst/>
            </a:prstGeom>
            <a:noFill/>
            <a:ln w="9525">
              <a:solidFill>
                <a:srgbClr val="000000"/>
              </a:solidFill>
              <a:round/>
              <a:headEnd/>
              <a:tailEnd/>
            </a:ln>
          </p:spPr>
          <p:txBody>
            <a:bodyPr>
              <a:prstTxWarp prst="textNoShape">
                <a:avLst/>
              </a:prstTxWarp>
            </a:bodyPr>
            <a:lstStyle/>
            <a:p>
              <a:endParaRPr lang="es-ES_tradnl"/>
            </a:p>
          </p:txBody>
        </p:sp>
        <p:sp>
          <p:nvSpPr>
            <p:cNvPr id="18448" name="Text Box 81"/>
            <p:cNvSpPr txBox="1">
              <a:spLocks noChangeArrowheads="1"/>
            </p:cNvSpPr>
            <p:nvPr/>
          </p:nvSpPr>
          <p:spPr bwMode="auto">
            <a:xfrm>
              <a:off x="2880" y="1268"/>
              <a:ext cx="1498" cy="293"/>
            </a:xfrm>
            <a:prstGeom prst="rect">
              <a:avLst/>
            </a:prstGeom>
            <a:solidFill>
              <a:srgbClr val="FFFFFF"/>
            </a:solidFill>
            <a:ln w="9525">
              <a:noFill/>
              <a:miter lim="800000"/>
              <a:headEnd/>
              <a:tailEnd/>
            </a:ln>
          </p:spPr>
          <p:txBody>
            <a:bodyPr>
              <a:prstTxWarp prst="textNoShape">
                <a:avLst/>
              </a:prstTxWarp>
            </a:bodyPr>
            <a:lstStyle/>
            <a:p>
              <a:pPr eaLnBrk="0" hangingPunct="0">
                <a:spcBef>
                  <a:spcPct val="20000"/>
                </a:spcBef>
                <a:buFont typeface="Times" pitchFamily="1" charset="0"/>
                <a:buNone/>
              </a:pPr>
              <a:r>
                <a:rPr lang="es-ES_tradnl" sz="1400"/>
                <a:t>Radiación infrarroja emitida</a:t>
              </a:r>
            </a:p>
          </p:txBody>
        </p:sp>
        <p:sp>
          <p:nvSpPr>
            <p:cNvPr id="18449" name="Text Box 82"/>
            <p:cNvSpPr txBox="1">
              <a:spLocks noChangeArrowheads="1"/>
            </p:cNvSpPr>
            <p:nvPr/>
          </p:nvSpPr>
          <p:spPr bwMode="auto">
            <a:xfrm>
              <a:off x="3629" y="1968"/>
              <a:ext cx="1056" cy="231"/>
            </a:xfrm>
            <a:prstGeom prst="rect">
              <a:avLst/>
            </a:prstGeom>
            <a:solidFill>
              <a:srgbClr val="FFFFFF"/>
            </a:solidFill>
            <a:ln w="9525">
              <a:noFill/>
              <a:miter lim="800000"/>
              <a:headEnd/>
              <a:tailEnd/>
            </a:ln>
          </p:spPr>
          <p:txBody>
            <a:bodyPr>
              <a:prstTxWarp prst="textNoShape">
                <a:avLst/>
              </a:prstTxWarp>
            </a:bodyPr>
            <a:lstStyle/>
            <a:p>
              <a:pPr eaLnBrk="0" hangingPunct="0">
                <a:spcBef>
                  <a:spcPct val="20000"/>
                </a:spcBef>
                <a:buFont typeface="Times" pitchFamily="1" charset="0"/>
                <a:buNone/>
              </a:pPr>
              <a:r>
                <a:rPr lang="es-ES_tradnl" sz="1600">
                  <a:solidFill>
                    <a:srgbClr val="808000"/>
                  </a:solidFill>
                </a:rPr>
                <a:t>Tierra sin hielo</a:t>
              </a:r>
              <a:endParaRPr lang="es-ES_tradnl">
                <a:solidFill>
                  <a:srgbClr val="808000"/>
                </a:solidFill>
              </a:endParaRPr>
            </a:p>
          </p:txBody>
        </p:sp>
        <p:sp>
          <p:nvSpPr>
            <p:cNvPr id="18450" name="Line 83"/>
            <p:cNvSpPr>
              <a:spLocks noChangeShapeType="1"/>
            </p:cNvSpPr>
            <p:nvPr/>
          </p:nvSpPr>
          <p:spPr bwMode="auto">
            <a:xfrm flipH="1" flipV="1">
              <a:off x="3485" y="1866"/>
              <a:ext cx="115" cy="173"/>
            </a:xfrm>
            <a:prstGeom prst="line">
              <a:avLst/>
            </a:prstGeom>
            <a:noFill/>
            <a:ln w="9525">
              <a:solidFill>
                <a:srgbClr val="000000"/>
              </a:solidFill>
              <a:round/>
              <a:headEnd/>
              <a:tailEnd type="triangle" w="med" len="med"/>
            </a:ln>
          </p:spPr>
          <p:txBody>
            <a:bodyPr>
              <a:prstTxWarp prst="textNoShape">
                <a:avLst/>
              </a:prstTxWarp>
            </a:bodyPr>
            <a:lstStyle/>
            <a:p>
              <a:endParaRPr lang="es-ES_tradnl"/>
            </a:p>
          </p:txBody>
        </p:sp>
        <p:sp>
          <p:nvSpPr>
            <p:cNvPr id="18451" name="Text Box 84"/>
            <p:cNvSpPr txBox="1">
              <a:spLocks noChangeArrowheads="1"/>
            </p:cNvSpPr>
            <p:nvPr/>
          </p:nvSpPr>
          <p:spPr bwMode="auto">
            <a:xfrm>
              <a:off x="2880" y="2305"/>
              <a:ext cx="1304" cy="166"/>
            </a:xfrm>
            <a:prstGeom prst="rect">
              <a:avLst/>
            </a:prstGeom>
            <a:solidFill>
              <a:srgbClr val="FFFFFF"/>
            </a:solidFill>
            <a:ln w="9525">
              <a:noFill/>
              <a:miter lim="800000"/>
              <a:headEnd/>
              <a:tailEnd/>
            </a:ln>
          </p:spPr>
          <p:txBody>
            <a:bodyPr>
              <a:prstTxWarp prst="textNoShape">
                <a:avLst/>
              </a:prstTxWarp>
            </a:bodyPr>
            <a:lstStyle/>
            <a:p>
              <a:pPr eaLnBrk="0" hangingPunct="0">
                <a:spcBef>
                  <a:spcPct val="20000"/>
                </a:spcBef>
                <a:buFont typeface="Times" pitchFamily="1" charset="0"/>
                <a:buNone/>
              </a:pPr>
              <a:r>
                <a:rPr lang="es-ES_tradnl" sz="1600">
                  <a:solidFill>
                    <a:srgbClr val="808000"/>
                  </a:solidFill>
                </a:rPr>
                <a:t>Situación presente</a:t>
              </a:r>
            </a:p>
          </p:txBody>
        </p:sp>
        <p:sp>
          <p:nvSpPr>
            <p:cNvPr id="18452" name="Line 85"/>
            <p:cNvSpPr>
              <a:spLocks noChangeShapeType="1"/>
            </p:cNvSpPr>
            <p:nvPr/>
          </p:nvSpPr>
          <p:spPr bwMode="auto">
            <a:xfrm flipH="1" flipV="1">
              <a:off x="2823" y="2256"/>
              <a:ext cx="115" cy="116"/>
            </a:xfrm>
            <a:prstGeom prst="line">
              <a:avLst/>
            </a:prstGeom>
            <a:noFill/>
            <a:ln w="9525">
              <a:solidFill>
                <a:srgbClr val="000000"/>
              </a:solidFill>
              <a:round/>
              <a:headEnd/>
              <a:tailEnd type="triangle" w="med" len="med"/>
            </a:ln>
          </p:spPr>
          <p:txBody>
            <a:bodyPr>
              <a:prstTxWarp prst="textNoShape">
                <a:avLst/>
              </a:prstTxWarp>
            </a:bodyPr>
            <a:lstStyle/>
            <a:p>
              <a:endParaRPr lang="es-ES_tradnl"/>
            </a:p>
          </p:txBody>
        </p:sp>
        <p:sp>
          <p:nvSpPr>
            <p:cNvPr id="18453" name="Text Box 86"/>
            <p:cNvSpPr txBox="1">
              <a:spLocks noChangeArrowheads="1"/>
            </p:cNvSpPr>
            <p:nvPr/>
          </p:nvSpPr>
          <p:spPr bwMode="auto">
            <a:xfrm>
              <a:off x="2419" y="2634"/>
              <a:ext cx="1354" cy="198"/>
            </a:xfrm>
            <a:prstGeom prst="rect">
              <a:avLst/>
            </a:prstGeom>
            <a:solidFill>
              <a:srgbClr val="FFFFFF"/>
            </a:solidFill>
            <a:ln w="9525">
              <a:noFill/>
              <a:miter lim="800000"/>
              <a:headEnd/>
              <a:tailEnd/>
            </a:ln>
          </p:spPr>
          <p:txBody>
            <a:bodyPr>
              <a:prstTxWarp prst="textNoShape">
                <a:avLst/>
              </a:prstTxWarp>
            </a:bodyPr>
            <a:lstStyle/>
            <a:p>
              <a:pPr eaLnBrk="0" hangingPunct="0">
                <a:spcBef>
                  <a:spcPct val="20000"/>
                </a:spcBef>
                <a:buFont typeface="Times" pitchFamily="1" charset="0"/>
                <a:buNone/>
              </a:pPr>
              <a:r>
                <a:rPr lang="es-ES_tradnl" sz="1600">
                  <a:solidFill>
                    <a:srgbClr val="808000"/>
                  </a:solidFill>
                </a:rPr>
                <a:t>Toda la Tierra helada</a:t>
              </a:r>
              <a:endParaRPr lang="es-ES_tradnl">
                <a:solidFill>
                  <a:srgbClr val="808000"/>
                </a:solidFill>
              </a:endParaRPr>
            </a:p>
          </p:txBody>
        </p:sp>
        <p:sp>
          <p:nvSpPr>
            <p:cNvPr id="18454" name="Line 87"/>
            <p:cNvSpPr>
              <a:spLocks noChangeShapeType="1"/>
            </p:cNvSpPr>
            <p:nvPr/>
          </p:nvSpPr>
          <p:spPr bwMode="auto">
            <a:xfrm flipH="1" flipV="1">
              <a:off x="2131" y="2660"/>
              <a:ext cx="173" cy="115"/>
            </a:xfrm>
            <a:prstGeom prst="line">
              <a:avLst/>
            </a:prstGeom>
            <a:noFill/>
            <a:ln w="9525">
              <a:solidFill>
                <a:srgbClr val="000000"/>
              </a:solidFill>
              <a:round/>
              <a:headEnd/>
              <a:tailEnd type="triangle" w="med" len="med"/>
            </a:ln>
          </p:spPr>
          <p:txBody>
            <a:bodyPr>
              <a:prstTxWarp prst="textNoShape">
                <a:avLst/>
              </a:prstTxWarp>
            </a:bodyPr>
            <a:lstStyle/>
            <a:p>
              <a:endParaRPr lang="es-ES_tradnl"/>
            </a:p>
          </p:txBody>
        </p:sp>
        <p:sp>
          <p:nvSpPr>
            <p:cNvPr id="18455" name="Text Box 88"/>
            <p:cNvSpPr txBox="1">
              <a:spLocks noChangeArrowheads="1"/>
            </p:cNvSpPr>
            <p:nvPr/>
          </p:nvSpPr>
          <p:spPr bwMode="auto">
            <a:xfrm>
              <a:off x="1555" y="1968"/>
              <a:ext cx="922" cy="346"/>
            </a:xfrm>
            <a:prstGeom prst="rect">
              <a:avLst/>
            </a:prstGeom>
            <a:solidFill>
              <a:srgbClr val="FFFFFF"/>
            </a:solidFill>
            <a:ln w="9525">
              <a:noFill/>
              <a:miter lim="800000"/>
              <a:headEnd/>
              <a:tailEnd/>
            </a:ln>
          </p:spPr>
          <p:txBody>
            <a:bodyPr>
              <a:prstTxWarp prst="textNoShape">
                <a:avLst/>
              </a:prstTxWarp>
            </a:bodyPr>
            <a:lstStyle/>
            <a:p>
              <a:pPr eaLnBrk="0" hangingPunct="0">
                <a:spcBef>
                  <a:spcPct val="20000"/>
                </a:spcBef>
                <a:buFont typeface="Times" pitchFamily="1" charset="0"/>
                <a:buNone/>
              </a:pPr>
              <a:r>
                <a:rPr lang="es-ES_tradnl" sz="1400">
                  <a:solidFill>
                    <a:srgbClr val="0000FF"/>
                  </a:solidFill>
                </a:rPr>
                <a:t>Radiación Solar absorbida</a:t>
              </a:r>
            </a:p>
          </p:txBody>
        </p:sp>
        <p:sp>
          <p:nvSpPr>
            <p:cNvPr id="18456" name="Text Box 89"/>
            <p:cNvSpPr txBox="1">
              <a:spLocks noChangeArrowheads="1"/>
            </p:cNvSpPr>
            <p:nvPr/>
          </p:nvSpPr>
          <p:spPr bwMode="auto">
            <a:xfrm>
              <a:off x="1997" y="3018"/>
              <a:ext cx="351" cy="179"/>
            </a:xfrm>
            <a:prstGeom prst="rect">
              <a:avLst/>
            </a:prstGeom>
            <a:solidFill>
              <a:srgbClr val="FFFFFF"/>
            </a:solidFill>
            <a:ln w="9525">
              <a:noFill/>
              <a:miter lim="800000"/>
              <a:headEnd/>
              <a:tailEnd/>
            </a:ln>
          </p:spPr>
          <p:txBody>
            <a:bodyPr>
              <a:prstTxWarp prst="textNoShape">
                <a:avLst/>
              </a:prstTxWarp>
            </a:bodyPr>
            <a:lstStyle/>
            <a:p>
              <a:pPr eaLnBrk="0" hangingPunct="0">
                <a:spcBef>
                  <a:spcPct val="20000"/>
                </a:spcBef>
                <a:buFont typeface="Times" pitchFamily="1" charset="0"/>
                <a:buNone/>
              </a:pPr>
              <a:r>
                <a:rPr lang="es-ES" sz="1200"/>
                <a:t>Th</a:t>
              </a:r>
              <a:endParaRPr lang="es-ES" sz="1200">
                <a:solidFill>
                  <a:srgbClr val="FFFFFF"/>
                </a:solidFill>
              </a:endParaRPr>
            </a:p>
          </p:txBody>
        </p:sp>
        <p:sp>
          <p:nvSpPr>
            <p:cNvPr id="18457" name="Text Box 90"/>
            <p:cNvSpPr txBox="1">
              <a:spLocks noChangeArrowheads="1"/>
            </p:cNvSpPr>
            <p:nvPr/>
          </p:nvSpPr>
          <p:spPr bwMode="auto">
            <a:xfrm>
              <a:off x="3408" y="3024"/>
              <a:ext cx="288" cy="172"/>
            </a:xfrm>
            <a:prstGeom prst="rect">
              <a:avLst/>
            </a:prstGeom>
            <a:solidFill>
              <a:srgbClr val="FFFFFF"/>
            </a:solidFill>
            <a:ln w="9525">
              <a:noFill/>
              <a:miter lim="800000"/>
              <a:headEnd/>
              <a:tailEnd/>
            </a:ln>
          </p:spPr>
          <p:txBody>
            <a:bodyPr>
              <a:prstTxWarp prst="textNoShape">
                <a:avLst/>
              </a:prstTxWarp>
            </a:bodyPr>
            <a:lstStyle/>
            <a:p>
              <a:pPr eaLnBrk="0" hangingPunct="0">
                <a:spcBef>
                  <a:spcPct val="20000"/>
                </a:spcBef>
                <a:buFont typeface="Times" pitchFamily="1" charset="0"/>
                <a:buNone/>
              </a:pPr>
              <a:r>
                <a:rPr lang="es-ES" sz="1200"/>
                <a:t>Tf</a:t>
              </a:r>
            </a:p>
          </p:txBody>
        </p:sp>
        <p:sp>
          <p:nvSpPr>
            <p:cNvPr id="18458" name="Line 91"/>
            <p:cNvSpPr>
              <a:spLocks noChangeShapeType="1"/>
            </p:cNvSpPr>
            <p:nvPr/>
          </p:nvSpPr>
          <p:spPr bwMode="auto">
            <a:xfrm>
              <a:off x="2045" y="2826"/>
              <a:ext cx="0" cy="96"/>
            </a:xfrm>
            <a:prstGeom prst="line">
              <a:avLst/>
            </a:prstGeom>
            <a:noFill/>
            <a:ln w="12700">
              <a:noFill/>
              <a:round/>
              <a:headEnd/>
              <a:tailEnd/>
            </a:ln>
          </p:spPr>
          <p:txBody>
            <a:bodyPr wrap="none" anchor="ctr">
              <a:prstTxWarp prst="textNoShape">
                <a:avLst/>
              </a:prstTxWarp>
            </a:bodyPr>
            <a:lstStyle/>
            <a:p>
              <a:endParaRPr lang="es-ES_tradnl"/>
            </a:p>
          </p:txBody>
        </p:sp>
        <p:sp>
          <p:nvSpPr>
            <p:cNvPr id="18459" name="Line 94"/>
            <p:cNvSpPr>
              <a:spLocks noChangeShapeType="1"/>
            </p:cNvSpPr>
            <p:nvPr/>
          </p:nvSpPr>
          <p:spPr bwMode="auto">
            <a:xfrm>
              <a:off x="3533" y="2826"/>
              <a:ext cx="0" cy="115"/>
            </a:xfrm>
            <a:prstGeom prst="line">
              <a:avLst/>
            </a:prstGeom>
            <a:noFill/>
            <a:ln w="9525">
              <a:solidFill>
                <a:srgbClr val="000000"/>
              </a:solidFill>
              <a:round/>
              <a:headEnd/>
              <a:tailEnd/>
            </a:ln>
          </p:spPr>
          <p:txBody>
            <a:bodyPr>
              <a:prstTxWarp prst="textNoShape">
                <a:avLst/>
              </a:prstTxWarp>
            </a:bodyPr>
            <a:lstStyle/>
            <a:p>
              <a:endParaRPr lang="es-ES_tradnl"/>
            </a:p>
          </p:txBody>
        </p:sp>
        <p:sp>
          <p:nvSpPr>
            <p:cNvPr id="18460" name="Line 95"/>
            <p:cNvSpPr>
              <a:spLocks noChangeShapeType="1"/>
            </p:cNvSpPr>
            <p:nvPr/>
          </p:nvSpPr>
          <p:spPr bwMode="auto">
            <a:xfrm>
              <a:off x="2093" y="2826"/>
              <a:ext cx="0" cy="144"/>
            </a:xfrm>
            <a:prstGeom prst="line">
              <a:avLst/>
            </a:prstGeom>
            <a:noFill/>
            <a:ln w="9525">
              <a:solidFill>
                <a:srgbClr val="000000"/>
              </a:solidFill>
              <a:round/>
              <a:headEnd/>
              <a:tailEnd/>
            </a:ln>
          </p:spPr>
          <p:txBody>
            <a:bodyPr>
              <a:prstTxWarp prst="textNoShape">
                <a:avLst/>
              </a:prstTxWarp>
            </a:bodyPr>
            <a:lstStyle/>
            <a:p>
              <a:endParaRPr lang="es-ES_tradnl"/>
            </a:p>
          </p:txBody>
        </p:sp>
      </p:grpSp>
      <p:sp>
        <p:nvSpPr>
          <p:cNvPr id="74851" name="Text Box 99"/>
          <p:cNvSpPr txBox="1">
            <a:spLocks noChangeArrowheads="1"/>
          </p:cNvSpPr>
          <p:nvPr/>
        </p:nvSpPr>
        <p:spPr bwMode="auto">
          <a:xfrm>
            <a:off x="0" y="4800600"/>
            <a:ext cx="9144000" cy="1477963"/>
          </a:xfrm>
          <a:prstGeom prst="rect">
            <a:avLst/>
          </a:prstGeom>
          <a:noFill/>
          <a:ln w="12700">
            <a:noFill/>
            <a:miter lim="800000"/>
            <a:headEnd/>
            <a:tailEnd/>
          </a:ln>
          <a:effectLst/>
        </p:spPr>
        <p:txBody>
          <a:bodyPr>
            <a:prstTxWarp prst="textNoShape">
              <a:avLst/>
            </a:prstTxWarp>
            <a:spAutoFit/>
          </a:bodyPr>
          <a:lstStyle/>
          <a:p>
            <a:pPr eaLnBrk="0" hangingPunct="0">
              <a:spcBef>
                <a:spcPct val="20000"/>
              </a:spcBef>
              <a:buFont typeface="Times" pitchFamily="1" charset="0"/>
              <a:buNone/>
            </a:pPr>
            <a:r>
              <a:rPr lang="es-ES_tradnl" sz="1800">
                <a:solidFill>
                  <a:srgbClr val="FFFFFF"/>
                </a:solidFill>
              </a:rPr>
              <a:t>Considerando un </a:t>
            </a:r>
            <a:r>
              <a:rPr lang="es-ES_tradnl" sz="1800">
                <a:solidFill>
                  <a:srgbClr val="FFFF00"/>
                </a:solidFill>
              </a:rPr>
              <a:t>albedo dependiente de la temperatura</a:t>
            </a:r>
            <a:r>
              <a:rPr lang="es-ES_tradnl" sz="1800">
                <a:solidFill>
                  <a:srgbClr val="FFFFFF"/>
                </a:solidFill>
              </a:rPr>
              <a:t>, con una transición suave entre dos temperaturas Th y Tf, puede haber </a:t>
            </a:r>
            <a:r>
              <a:rPr lang="es-ES_tradnl" sz="1800">
                <a:solidFill>
                  <a:srgbClr val="FFFF00"/>
                </a:solidFill>
              </a:rPr>
              <a:t>tres estados de equilibrio</a:t>
            </a:r>
            <a:r>
              <a:rPr lang="es-ES_tradnl" sz="1800">
                <a:solidFill>
                  <a:srgbClr val="FFFFFF"/>
                </a:solidFill>
              </a:rPr>
              <a:t>. El intermedio podría corresponder en la Tierra a un </a:t>
            </a:r>
            <a:r>
              <a:rPr lang="es-ES_tradnl" sz="1800">
                <a:solidFill>
                  <a:srgbClr val="FFFF00"/>
                </a:solidFill>
              </a:rPr>
              <a:t>clima actual</a:t>
            </a:r>
            <a:r>
              <a:rPr lang="es-ES_tradnl" sz="1800">
                <a:solidFill>
                  <a:srgbClr val="FFFFFF"/>
                </a:solidFill>
              </a:rPr>
              <a:t>, con parte de hielos permanentes y parte con agua fundida. Sin embargo habría </a:t>
            </a:r>
            <a:r>
              <a:rPr lang="es-ES_tradnl" sz="1800">
                <a:solidFill>
                  <a:srgbClr val="FFFF00"/>
                </a:solidFill>
              </a:rPr>
              <a:t>dos estados posibles más</a:t>
            </a:r>
            <a:r>
              <a:rPr lang="es-ES_tradnl" sz="1800">
                <a:solidFill>
                  <a:srgbClr val="FFFFFF"/>
                </a:solidFill>
              </a:rPr>
              <a:t>: uno con todo el </a:t>
            </a:r>
            <a:r>
              <a:rPr lang="es-ES_tradnl" sz="1800">
                <a:solidFill>
                  <a:srgbClr val="FFFF00"/>
                </a:solidFill>
              </a:rPr>
              <a:t>planeta helado </a:t>
            </a:r>
            <a:r>
              <a:rPr lang="es-ES_tradnl" sz="1800">
                <a:solidFill>
                  <a:srgbClr val="FFFFFF"/>
                </a:solidFill>
              </a:rPr>
              <a:t>y otro con todos los </a:t>
            </a:r>
            <a:r>
              <a:rPr lang="es-ES_tradnl" sz="1800">
                <a:solidFill>
                  <a:srgbClr val="FFFF00"/>
                </a:solidFill>
              </a:rPr>
              <a:t>hielos fundidos</a:t>
            </a:r>
            <a:endParaRPr lang="es-ES_tradnl" sz="1400">
              <a:solidFill>
                <a:srgbClr val="FFFF00"/>
              </a:solidFill>
            </a:endParaRPr>
          </a:p>
        </p:txBody>
      </p:sp>
    </p:spTree>
    <p:extLst>
      <p:ext uri="{BB962C8B-B14F-4D97-AF65-F5344CB8AC3E}">
        <p14:creationId xmlns:p14="http://schemas.microsoft.com/office/powerpoint/2010/main" val="3102144528"/>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1017588" y="1012825"/>
          <a:ext cx="7507287" cy="5313363"/>
        </p:xfrm>
        <a:graphic>
          <a:graphicData uri="http://schemas.openxmlformats.org/presentationml/2006/ole">
            <mc:AlternateContent xmlns:mc="http://schemas.openxmlformats.org/markup-compatibility/2006">
              <mc:Choice xmlns:v="urn:schemas-microsoft-com:vml" Requires="v">
                <p:oleObj spid="_x0000_s2058" name="Documento" r:id="rId3" imgW="5575300" imgH="4051300" progId="Word.Document.8">
                  <p:embed/>
                </p:oleObj>
              </mc:Choice>
              <mc:Fallback>
                <p:oleObj name="Documento" r:id="rId3" imgW="5575300" imgH="40513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588" y="1012825"/>
                        <a:ext cx="7507287" cy="531336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051" name="Text Box 1027"/>
          <p:cNvSpPr txBox="1">
            <a:spLocks noChangeArrowheads="1"/>
          </p:cNvSpPr>
          <p:nvPr/>
        </p:nvSpPr>
        <p:spPr bwMode="auto">
          <a:xfrm>
            <a:off x="1600200" y="168275"/>
            <a:ext cx="5748338" cy="523875"/>
          </a:xfrm>
          <a:prstGeom prst="rect">
            <a:avLst/>
          </a:prstGeom>
          <a:solidFill>
            <a:srgbClr val="000066"/>
          </a:solidFill>
          <a:ln w="12700">
            <a:noFill/>
            <a:miter lim="800000"/>
            <a:headEnd/>
            <a:tailEnd/>
          </a:ln>
        </p:spPr>
        <p:txBody>
          <a:bodyPr wrap="none">
            <a:prstTxWarp prst="textNoShape">
              <a:avLst/>
            </a:prstTxWarp>
            <a:spAutoFit/>
          </a:bodyPr>
          <a:lstStyle/>
          <a:p>
            <a:pPr eaLnBrk="0" hangingPunct="0">
              <a:spcBef>
                <a:spcPct val="20000"/>
              </a:spcBef>
              <a:buFont typeface="Times" pitchFamily="1" charset="0"/>
              <a:buNone/>
            </a:pPr>
            <a:r>
              <a:rPr lang="es-ES_tradnl" sz="2800">
                <a:solidFill>
                  <a:srgbClr val="FFFF00"/>
                </a:solidFill>
              </a:rPr>
              <a:t>ECUACIONES DEL MOVIMIENTO</a:t>
            </a:r>
          </a:p>
        </p:txBody>
      </p:sp>
      <p:sp>
        <p:nvSpPr>
          <p:cNvPr id="2052" name="Text Box 1028"/>
          <p:cNvSpPr txBox="1">
            <a:spLocks noChangeArrowheads="1"/>
          </p:cNvSpPr>
          <p:nvPr/>
        </p:nvSpPr>
        <p:spPr bwMode="auto">
          <a:xfrm>
            <a:off x="3429000" y="6096000"/>
            <a:ext cx="184150" cy="396875"/>
          </a:xfrm>
          <a:prstGeom prst="rect">
            <a:avLst/>
          </a:prstGeom>
          <a:noFill/>
          <a:ln w="12700">
            <a:noFill/>
            <a:miter lim="800000"/>
            <a:headEnd/>
            <a:tailEnd/>
          </a:ln>
        </p:spPr>
        <p:txBody>
          <a:bodyPr wrap="none">
            <a:prstTxWarp prst="textNoShape">
              <a:avLst/>
            </a:prstTxWarp>
            <a:spAutoFit/>
          </a:bodyPr>
          <a:lstStyle/>
          <a:p>
            <a:pPr eaLnBrk="0" hangingPunct="0">
              <a:spcBef>
                <a:spcPct val="20000"/>
              </a:spcBef>
              <a:buFont typeface="Times" pitchFamily="1" charset="0"/>
              <a:buChar char="•"/>
            </a:pPr>
            <a:endParaRPr lang="es-ES_tradnl" sz="2000"/>
          </a:p>
        </p:txBody>
      </p:sp>
      <p:sp>
        <p:nvSpPr>
          <p:cNvPr id="2053" name="Text Box 1029"/>
          <p:cNvSpPr txBox="1">
            <a:spLocks noChangeArrowheads="1"/>
          </p:cNvSpPr>
          <p:nvPr/>
        </p:nvSpPr>
        <p:spPr bwMode="auto">
          <a:xfrm>
            <a:off x="4051300" y="2286000"/>
            <a:ext cx="998538" cy="396875"/>
          </a:xfrm>
          <a:prstGeom prst="rect">
            <a:avLst/>
          </a:prstGeom>
          <a:solidFill>
            <a:srgbClr val="000066"/>
          </a:solidFill>
          <a:ln w="12700">
            <a:noFill/>
            <a:miter lim="800000"/>
            <a:headEnd/>
            <a:tailEnd/>
          </a:ln>
        </p:spPr>
        <p:txBody>
          <a:bodyPr>
            <a:prstTxWarp prst="textNoShape">
              <a:avLst/>
            </a:prstTxWarp>
            <a:spAutoFit/>
          </a:bodyPr>
          <a:lstStyle/>
          <a:p>
            <a:pPr eaLnBrk="0" hangingPunct="0">
              <a:spcBef>
                <a:spcPct val="20000"/>
              </a:spcBef>
              <a:buFont typeface="Times" pitchFamily="1" charset="0"/>
              <a:buNone/>
            </a:pPr>
            <a:r>
              <a:rPr lang="es-ES_tradnl" sz="2000">
                <a:solidFill>
                  <a:schemeClr val="bg1"/>
                </a:solidFill>
              </a:rPr>
              <a:t>Zonal</a:t>
            </a:r>
            <a:endParaRPr lang="es-ES_tradnl" sz="2000"/>
          </a:p>
        </p:txBody>
      </p:sp>
      <p:sp>
        <p:nvSpPr>
          <p:cNvPr id="2054" name="Text Box 1030"/>
          <p:cNvSpPr txBox="1">
            <a:spLocks noChangeArrowheads="1"/>
          </p:cNvSpPr>
          <p:nvPr/>
        </p:nvSpPr>
        <p:spPr bwMode="auto">
          <a:xfrm>
            <a:off x="3941763" y="4194175"/>
            <a:ext cx="1425575" cy="396875"/>
          </a:xfrm>
          <a:prstGeom prst="rect">
            <a:avLst/>
          </a:prstGeom>
          <a:solidFill>
            <a:srgbClr val="000066"/>
          </a:solidFill>
          <a:ln w="12700">
            <a:noFill/>
            <a:miter lim="800000"/>
            <a:headEnd/>
            <a:tailEnd/>
          </a:ln>
        </p:spPr>
        <p:txBody>
          <a:bodyPr>
            <a:prstTxWarp prst="textNoShape">
              <a:avLst/>
            </a:prstTxWarp>
            <a:spAutoFit/>
          </a:bodyPr>
          <a:lstStyle/>
          <a:p>
            <a:pPr eaLnBrk="0" hangingPunct="0">
              <a:spcBef>
                <a:spcPct val="20000"/>
              </a:spcBef>
              <a:buFont typeface="Times" pitchFamily="1" charset="0"/>
              <a:buNone/>
            </a:pPr>
            <a:r>
              <a:rPr lang="es-ES_tradnl" sz="2000">
                <a:solidFill>
                  <a:schemeClr val="bg1"/>
                </a:solidFill>
              </a:rPr>
              <a:t>Meridiano</a:t>
            </a:r>
            <a:endParaRPr lang="es-ES_tradnl" sz="2000"/>
          </a:p>
        </p:txBody>
      </p:sp>
      <p:sp>
        <p:nvSpPr>
          <p:cNvPr id="2055" name="Text Box 1031"/>
          <p:cNvSpPr txBox="1">
            <a:spLocks noChangeArrowheads="1"/>
          </p:cNvSpPr>
          <p:nvPr/>
        </p:nvSpPr>
        <p:spPr bwMode="auto">
          <a:xfrm>
            <a:off x="4111625" y="5888038"/>
            <a:ext cx="1176338" cy="396875"/>
          </a:xfrm>
          <a:prstGeom prst="rect">
            <a:avLst/>
          </a:prstGeom>
          <a:solidFill>
            <a:srgbClr val="000066"/>
          </a:solidFill>
          <a:ln w="12700">
            <a:noFill/>
            <a:miter lim="800000"/>
            <a:headEnd/>
            <a:tailEnd/>
          </a:ln>
        </p:spPr>
        <p:txBody>
          <a:bodyPr>
            <a:prstTxWarp prst="textNoShape">
              <a:avLst/>
            </a:prstTxWarp>
            <a:spAutoFit/>
          </a:bodyPr>
          <a:lstStyle/>
          <a:p>
            <a:pPr eaLnBrk="0" hangingPunct="0">
              <a:spcBef>
                <a:spcPct val="20000"/>
              </a:spcBef>
              <a:buFont typeface="Times" pitchFamily="1" charset="0"/>
              <a:buNone/>
            </a:pPr>
            <a:r>
              <a:rPr lang="es-ES_tradnl" sz="2000">
                <a:solidFill>
                  <a:schemeClr val="bg1"/>
                </a:solidFill>
              </a:rPr>
              <a:t>Vertical</a:t>
            </a:r>
            <a:endParaRPr lang="es-ES_tradnl" sz="2000"/>
          </a:p>
        </p:txBody>
      </p:sp>
      <p:sp>
        <p:nvSpPr>
          <p:cNvPr id="2056" name="Line 4"/>
          <p:cNvSpPr>
            <a:spLocks noChangeShapeType="1"/>
          </p:cNvSpPr>
          <p:nvPr/>
        </p:nvSpPr>
        <p:spPr bwMode="auto">
          <a:xfrm>
            <a:off x="0" y="822325"/>
            <a:ext cx="9144000" cy="0"/>
          </a:xfrm>
          <a:prstGeom prst="line">
            <a:avLst/>
          </a:prstGeom>
          <a:noFill/>
          <a:ln w="38100">
            <a:solidFill>
              <a:srgbClr val="0000FF"/>
            </a:solidFill>
            <a:round/>
            <a:headEnd/>
            <a:tailEnd/>
          </a:ln>
        </p:spPr>
        <p:txBody>
          <a:bodyPr>
            <a:prstTxWarp prst="textNoShape">
              <a:avLst/>
            </a:prstTxWarp>
          </a:bodyPr>
          <a:lstStyle/>
          <a:p>
            <a:endParaRPr lang="es-ES_tradnl"/>
          </a:p>
        </p:txBody>
      </p:sp>
    </p:spTree>
    <p:extLst>
      <p:ext uri="{BB962C8B-B14F-4D97-AF65-F5344CB8AC3E}">
        <p14:creationId xmlns:p14="http://schemas.microsoft.com/office/powerpoint/2010/main" val="2271904051"/>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573213" y="1366838"/>
          <a:ext cx="5575300" cy="561975"/>
        </p:xfrm>
        <a:graphic>
          <a:graphicData uri="http://schemas.openxmlformats.org/presentationml/2006/ole">
            <mc:AlternateContent xmlns:mc="http://schemas.openxmlformats.org/markup-compatibility/2006">
              <mc:Choice xmlns:v="urn:schemas-microsoft-com:vml" Requires="v">
                <p:oleObj spid="_x0000_s3118" name="Documento" r:id="rId3" imgW="3708400" imgH="495300" progId="Word.Document.8">
                  <p:embed/>
                </p:oleObj>
              </mc:Choice>
              <mc:Fallback>
                <p:oleObj name="Documento" r:id="rId3" imgW="3708400" imgH="4953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213" y="1366838"/>
                        <a:ext cx="5575300" cy="56197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5" name="Object 3"/>
          <p:cNvGraphicFramePr>
            <a:graphicFrameLocks noChangeAspect="1"/>
          </p:cNvGraphicFramePr>
          <p:nvPr/>
        </p:nvGraphicFramePr>
        <p:xfrm>
          <a:off x="1276350" y="2914650"/>
          <a:ext cx="2474913" cy="560388"/>
        </p:xfrm>
        <a:graphic>
          <a:graphicData uri="http://schemas.openxmlformats.org/presentationml/2006/ole">
            <mc:AlternateContent xmlns:mc="http://schemas.openxmlformats.org/markup-compatibility/2006">
              <mc:Choice xmlns:v="urn:schemas-microsoft-com:vml" Requires="v">
                <p:oleObj spid="_x0000_s3119" name="Documento" r:id="rId5" imgW="1625600" imgH="482600" progId="Word.Document.8">
                  <p:embed/>
                </p:oleObj>
              </mc:Choice>
              <mc:Fallback>
                <p:oleObj name="Documento" r:id="rId5" imgW="1625600" imgH="48260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6350" y="2914650"/>
                        <a:ext cx="2474913" cy="560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6" name="Object 4"/>
          <p:cNvGraphicFramePr>
            <a:graphicFrameLocks noChangeAspect="1"/>
          </p:cNvGraphicFramePr>
          <p:nvPr/>
        </p:nvGraphicFramePr>
        <p:xfrm>
          <a:off x="1624013" y="3673475"/>
          <a:ext cx="1171575" cy="592138"/>
        </p:xfrm>
        <a:graphic>
          <a:graphicData uri="http://schemas.openxmlformats.org/presentationml/2006/ole">
            <mc:AlternateContent xmlns:mc="http://schemas.openxmlformats.org/markup-compatibility/2006">
              <mc:Choice xmlns:v="urn:schemas-microsoft-com:vml" Requires="v">
                <p:oleObj spid="_x0000_s3120" name="Ecuación" r:id="rId7" imgW="927100" imgH="469900" progId="Equation.3">
                  <p:embed/>
                </p:oleObj>
              </mc:Choice>
              <mc:Fallback>
                <p:oleObj name="Ecuación" r:id="rId7" imgW="927100" imgH="469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4013" y="3673475"/>
                        <a:ext cx="1171575" cy="59213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7" name="Object 5"/>
          <p:cNvGraphicFramePr>
            <a:graphicFrameLocks noChangeAspect="1"/>
          </p:cNvGraphicFramePr>
          <p:nvPr/>
        </p:nvGraphicFramePr>
        <p:xfrm>
          <a:off x="1611313" y="4486275"/>
          <a:ext cx="968375" cy="336550"/>
        </p:xfrm>
        <a:graphic>
          <a:graphicData uri="http://schemas.openxmlformats.org/presentationml/2006/ole">
            <mc:AlternateContent xmlns:mc="http://schemas.openxmlformats.org/markup-compatibility/2006">
              <mc:Choice xmlns:v="urn:schemas-microsoft-com:vml" Requires="v">
                <p:oleObj spid="_x0000_s3121" name="Ecuación" r:id="rId9" imgW="583920" imgH="203040" progId="Equation.3">
                  <p:embed/>
                </p:oleObj>
              </mc:Choice>
              <mc:Fallback>
                <p:oleObj name="Ecuación" r:id="rId9" imgW="583920" imgH="2030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1313" y="4486275"/>
                        <a:ext cx="968375" cy="33655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8" name="Object 6"/>
          <p:cNvGraphicFramePr>
            <a:graphicFrameLocks noChangeAspect="1"/>
          </p:cNvGraphicFramePr>
          <p:nvPr/>
        </p:nvGraphicFramePr>
        <p:xfrm>
          <a:off x="5216525" y="3379788"/>
          <a:ext cx="2443163" cy="515937"/>
        </p:xfrm>
        <a:graphic>
          <a:graphicData uri="http://schemas.openxmlformats.org/presentationml/2006/ole">
            <mc:AlternateContent xmlns:mc="http://schemas.openxmlformats.org/markup-compatibility/2006">
              <mc:Choice xmlns:v="urn:schemas-microsoft-com:vml" Requires="v">
                <p:oleObj spid="_x0000_s3122" name="Documento" r:id="rId11" imgW="1473200" imgH="457200" progId="Word.Document.8">
                  <p:embed/>
                </p:oleObj>
              </mc:Choice>
              <mc:Fallback>
                <p:oleObj name="Documento" r:id="rId11" imgW="1473200" imgH="457200" progId="Word.Document.8">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16525" y="3379788"/>
                        <a:ext cx="2443163" cy="51593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9" name="Object 7"/>
          <p:cNvGraphicFramePr>
            <a:graphicFrameLocks noChangeAspect="1"/>
          </p:cNvGraphicFramePr>
          <p:nvPr/>
        </p:nvGraphicFramePr>
        <p:xfrm>
          <a:off x="1836738" y="5680075"/>
          <a:ext cx="1781175" cy="539750"/>
        </p:xfrm>
        <a:graphic>
          <a:graphicData uri="http://schemas.openxmlformats.org/presentationml/2006/ole">
            <mc:AlternateContent xmlns:mc="http://schemas.openxmlformats.org/markup-compatibility/2006">
              <mc:Choice xmlns:v="urn:schemas-microsoft-com:vml" Requires="v">
                <p:oleObj spid="_x0000_s3123" name="Documento" r:id="rId13" imgW="952500" imgH="393700" progId="Word.Document.8">
                  <p:embed/>
                </p:oleObj>
              </mc:Choice>
              <mc:Fallback>
                <p:oleObj name="Documento" r:id="rId13" imgW="952500" imgH="393700" progId="Word.Document.8">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36738" y="5680075"/>
                        <a:ext cx="1781175" cy="53975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80" name="Object 8"/>
          <p:cNvGraphicFramePr>
            <a:graphicFrameLocks noChangeAspect="1"/>
          </p:cNvGraphicFramePr>
          <p:nvPr/>
        </p:nvGraphicFramePr>
        <p:xfrm>
          <a:off x="5029200" y="5791200"/>
          <a:ext cx="1600200" cy="422275"/>
        </p:xfrm>
        <a:graphic>
          <a:graphicData uri="http://schemas.openxmlformats.org/presentationml/2006/ole">
            <mc:AlternateContent xmlns:mc="http://schemas.openxmlformats.org/markup-compatibility/2006">
              <mc:Choice xmlns:v="urn:schemas-microsoft-com:vml" Requires="v">
                <p:oleObj spid="_x0000_s3124" name="EcuaciÛn" r:id="rId15" imgW="812520" imgH="215640" progId="Equation.3">
                  <p:embed/>
                </p:oleObj>
              </mc:Choice>
              <mc:Fallback>
                <p:oleObj name="EcuaciÛn" r:id="rId15" imgW="812520" imgH="215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29200" y="5791200"/>
                        <a:ext cx="1600200" cy="42227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081" name="Text Box 1035"/>
          <p:cNvSpPr txBox="1">
            <a:spLocks noChangeArrowheads="1"/>
          </p:cNvSpPr>
          <p:nvPr/>
        </p:nvSpPr>
        <p:spPr bwMode="auto">
          <a:xfrm>
            <a:off x="1833563" y="527050"/>
            <a:ext cx="5270500" cy="522288"/>
          </a:xfrm>
          <a:prstGeom prst="rect">
            <a:avLst/>
          </a:prstGeom>
          <a:solidFill>
            <a:srgbClr val="000066"/>
          </a:solidFill>
          <a:ln w="12700">
            <a:noFill/>
            <a:miter lim="800000"/>
            <a:headEnd/>
            <a:tailEnd/>
          </a:ln>
        </p:spPr>
        <p:txBody>
          <a:bodyPr wrap="none">
            <a:prstTxWarp prst="textNoShape">
              <a:avLst/>
            </a:prstTxWarp>
            <a:spAutoFit/>
          </a:bodyPr>
          <a:lstStyle/>
          <a:p>
            <a:pPr eaLnBrk="0" hangingPunct="0">
              <a:spcBef>
                <a:spcPct val="20000"/>
              </a:spcBef>
              <a:buFont typeface="Times" pitchFamily="1" charset="0"/>
              <a:buNone/>
            </a:pPr>
            <a:r>
              <a:rPr lang="es-ES_tradnl" sz="2800">
                <a:solidFill>
                  <a:srgbClr val="FFFF00"/>
                </a:solidFill>
              </a:rPr>
              <a:t>ECUACIÓN DE CONTINUIDAD</a:t>
            </a:r>
          </a:p>
        </p:txBody>
      </p:sp>
      <p:sp>
        <p:nvSpPr>
          <p:cNvPr id="3082" name="Text Box 1036"/>
          <p:cNvSpPr txBox="1">
            <a:spLocks noChangeArrowheads="1"/>
          </p:cNvSpPr>
          <p:nvPr/>
        </p:nvSpPr>
        <p:spPr bwMode="auto">
          <a:xfrm>
            <a:off x="1831975" y="2203450"/>
            <a:ext cx="5175250" cy="519113"/>
          </a:xfrm>
          <a:prstGeom prst="rect">
            <a:avLst/>
          </a:prstGeom>
          <a:solidFill>
            <a:srgbClr val="000066"/>
          </a:solidFill>
          <a:ln w="12700">
            <a:noFill/>
            <a:miter lim="800000"/>
            <a:headEnd/>
            <a:tailEnd/>
          </a:ln>
        </p:spPr>
        <p:txBody>
          <a:bodyPr wrap="none">
            <a:prstTxWarp prst="textNoShape">
              <a:avLst/>
            </a:prstTxWarp>
            <a:spAutoFit/>
          </a:bodyPr>
          <a:lstStyle/>
          <a:p>
            <a:pPr eaLnBrk="0" hangingPunct="0">
              <a:spcBef>
                <a:spcPct val="20000"/>
              </a:spcBef>
              <a:buFont typeface="Times" pitchFamily="1" charset="0"/>
              <a:buNone/>
            </a:pPr>
            <a:r>
              <a:rPr lang="es-ES_tradnl" sz="2800">
                <a:solidFill>
                  <a:srgbClr val="FFFF00"/>
                </a:solidFill>
              </a:rPr>
              <a:t>ECUACIÓN TERMODINÁMICA</a:t>
            </a:r>
          </a:p>
        </p:txBody>
      </p:sp>
      <p:sp>
        <p:nvSpPr>
          <p:cNvPr id="78861" name="Text Box 1037"/>
          <p:cNvSpPr txBox="1">
            <a:spLocks noChangeArrowheads="1"/>
          </p:cNvSpPr>
          <p:nvPr/>
        </p:nvSpPr>
        <p:spPr bwMode="auto">
          <a:xfrm>
            <a:off x="457200" y="1735138"/>
            <a:ext cx="381000" cy="3354387"/>
          </a:xfrm>
          <a:prstGeom prst="rect">
            <a:avLst/>
          </a:prstGeom>
          <a:solidFill>
            <a:srgbClr val="000066"/>
          </a:solidFill>
          <a:ln w="12700">
            <a:noFill/>
            <a:miter lim="800000"/>
            <a:headEnd/>
            <a:tailEnd/>
          </a:ln>
          <a:effectLst/>
        </p:spPr>
        <p:txBody>
          <a:bodyPr>
            <a:prstTxWarp prst="textNoShape">
              <a:avLst/>
            </a:prstTxWarp>
            <a:spAutoFit/>
          </a:bodyPr>
          <a:lstStyle/>
          <a:p>
            <a:pPr eaLnBrk="0" hangingPunct="0">
              <a:spcBef>
                <a:spcPct val="20000"/>
              </a:spcBef>
              <a:buFont typeface="Times" pitchFamily="1" charset="0"/>
              <a:buNone/>
            </a:pPr>
            <a:r>
              <a:rPr lang="es-ES_tradnl" sz="2000" dirty="0">
                <a:solidFill>
                  <a:srgbClr val="47FFD1"/>
                </a:solidFill>
              </a:rPr>
              <a:t>A</a:t>
            </a:r>
          </a:p>
          <a:p>
            <a:pPr eaLnBrk="0" hangingPunct="0">
              <a:spcBef>
                <a:spcPct val="20000"/>
              </a:spcBef>
              <a:buFont typeface="Times" pitchFamily="1" charset="0"/>
              <a:buNone/>
            </a:pPr>
            <a:r>
              <a:rPr lang="es-ES_tradnl" sz="2000" dirty="0" err="1">
                <a:solidFill>
                  <a:srgbClr val="47FFD1"/>
                </a:solidFill>
              </a:rPr>
              <a:t>t</a:t>
            </a:r>
            <a:endParaRPr lang="es-ES_tradnl" sz="2000" dirty="0">
              <a:solidFill>
                <a:srgbClr val="47FFD1"/>
              </a:solidFill>
            </a:endParaRPr>
          </a:p>
          <a:p>
            <a:pPr eaLnBrk="0" hangingPunct="0">
              <a:spcBef>
                <a:spcPct val="20000"/>
              </a:spcBef>
              <a:buFont typeface="Times" pitchFamily="1" charset="0"/>
              <a:buNone/>
            </a:pPr>
            <a:r>
              <a:rPr lang="es-ES_tradnl" sz="2000" dirty="0" err="1" smtClean="0">
                <a:solidFill>
                  <a:srgbClr val="47FFD1"/>
                </a:solidFill>
              </a:rPr>
              <a:t>mó</a:t>
            </a:r>
            <a:endParaRPr lang="es-ES_tradnl" sz="2000" dirty="0">
              <a:solidFill>
                <a:srgbClr val="47FFD1"/>
              </a:solidFill>
            </a:endParaRPr>
          </a:p>
          <a:p>
            <a:pPr eaLnBrk="0" hangingPunct="0">
              <a:spcBef>
                <a:spcPct val="20000"/>
              </a:spcBef>
              <a:buFont typeface="Times" pitchFamily="1" charset="0"/>
              <a:buNone/>
            </a:pPr>
            <a:r>
              <a:rPr lang="es-ES_tradnl" sz="2000" dirty="0" err="1">
                <a:solidFill>
                  <a:srgbClr val="47FFD1"/>
                </a:solidFill>
              </a:rPr>
              <a:t>s</a:t>
            </a:r>
            <a:endParaRPr lang="es-ES_tradnl" sz="2000" dirty="0">
              <a:solidFill>
                <a:srgbClr val="47FFD1"/>
              </a:solidFill>
            </a:endParaRPr>
          </a:p>
          <a:p>
            <a:pPr eaLnBrk="0" hangingPunct="0">
              <a:spcBef>
                <a:spcPct val="20000"/>
              </a:spcBef>
              <a:buFont typeface="Times" pitchFamily="1" charset="0"/>
              <a:buNone/>
            </a:pPr>
            <a:r>
              <a:rPr lang="es-ES_tradnl" sz="2000" dirty="0" err="1">
                <a:solidFill>
                  <a:srgbClr val="47FFD1"/>
                </a:solidFill>
              </a:rPr>
              <a:t>f</a:t>
            </a:r>
            <a:endParaRPr lang="es-ES_tradnl" sz="2000" dirty="0">
              <a:solidFill>
                <a:srgbClr val="47FFD1"/>
              </a:solidFill>
            </a:endParaRPr>
          </a:p>
          <a:p>
            <a:pPr eaLnBrk="0" hangingPunct="0">
              <a:spcBef>
                <a:spcPct val="20000"/>
              </a:spcBef>
              <a:buFont typeface="Times" pitchFamily="1" charset="0"/>
              <a:buNone/>
            </a:pPr>
            <a:r>
              <a:rPr lang="es-ES_tradnl" sz="2000" dirty="0">
                <a:solidFill>
                  <a:srgbClr val="47FFD1"/>
                </a:solidFill>
              </a:rPr>
              <a:t>e</a:t>
            </a:r>
          </a:p>
          <a:p>
            <a:pPr eaLnBrk="0" hangingPunct="0">
              <a:spcBef>
                <a:spcPct val="20000"/>
              </a:spcBef>
              <a:buFont typeface="Times" pitchFamily="1" charset="0"/>
              <a:buNone/>
            </a:pPr>
            <a:r>
              <a:rPr lang="es-ES_tradnl" sz="2000" dirty="0" err="1">
                <a:solidFill>
                  <a:srgbClr val="47FFD1"/>
                </a:solidFill>
              </a:rPr>
              <a:t>r</a:t>
            </a:r>
            <a:endParaRPr lang="es-ES_tradnl" sz="2000" dirty="0">
              <a:solidFill>
                <a:srgbClr val="47FFD1"/>
              </a:solidFill>
            </a:endParaRPr>
          </a:p>
          <a:p>
            <a:pPr eaLnBrk="0" hangingPunct="0">
              <a:spcBef>
                <a:spcPct val="20000"/>
              </a:spcBef>
              <a:buFont typeface="Times" pitchFamily="1" charset="0"/>
              <a:buNone/>
            </a:pPr>
            <a:r>
              <a:rPr lang="es-ES_tradnl" sz="2000" dirty="0">
                <a:solidFill>
                  <a:srgbClr val="47FFD1"/>
                </a:solidFill>
              </a:rPr>
              <a:t>a</a:t>
            </a:r>
          </a:p>
        </p:txBody>
      </p:sp>
      <p:sp>
        <p:nvSpPr>
          <p:cNvPr id="78862" name="Text Box 1038"/>
          <p:cNvSpPr txBox="1">
            <a:spLocks noChangeArrowheads="1"/>
          </p:cNvSpPr>
          <p:nvPr/>
        </p:nvSpPr>
        <p:spPr bwMode="auto">
          <a:xfrm>
            <a:off x="8077200" y="2590800"/>
            <a:ext cx="368300" cy="2185214"/>
          </a:xfrm>
          <a:prstGeom prst="rect">
            <a:avLst/>
          </a:prstGeom>
          <a:solidFill>
            <a:srgbClr val="000066"/>
          </a:solidFill>
          <a:ln w="12700">
            <a:noFill/>
            <a:miter lim="800000"/>
            <a:headEnd/>
            <a:tailEnd/>
          </a:ln>
          <a:effectLst/>
        </p:spPr>
        <p:txBody>
          <a:bodyPr>
            <a:prstTxWarp prst="textNoShape">
              <a:avLst/>
            </a:prstTxWarp>
            <a:spAutoFit/>
          </a:bodyPr>
          <a:lstStyle/>
          <a:p>
            <a:pPr eaLnBrk="0" hangingPunct="0">
              <a:spcBef>
                <a:spcPct val="20000"/>
              </a:spcBef>
              <a:buFont typeface="Times" pitchFamily="1" charset="0"/>
              <a:buNone/>
            </a:pPr>
            <a:r>
              <a:rPr lang="es-ES_tradnl" sz="2000" dirty="0" err="1" smtClean="0">
                <a:solidFill>
                  <a:srgbClr val="47FFD1"/>
                </a:solidFill>
              </a:rPr>
              <a:t>Oc</a:t>
            </a:r>
            <a:endParaRPr lang="es-ES_tradnl" sz="2000" dirty="0">
              <a:solidFill>
                <a:srgbClr val="47FFD1"/>
              </a:solidFill>
            </a:endParaRPr>
          </a:p>
          <a:p>
            <a:pPr eaLnBrk="0" hangingPunct="0">
              <a:spcBef>
                <a:spcPct val="20000"/>
              </a:spcBef>
              <a:buFont typeface="Times" pitchFamily="1" charset="0"/>
              <a:buNone/>
            </a:pPr>
            <a:r>
              <a:rPr lang="es-ES_tradnl" sz="2000" dirty="0" err="1">
                <a:solidFill>
                  <a:srgbClr val="47FFD1"/>
                </a:solidFill>
              </a:rPr>
              <a:t>é</a:t>
            </a:r>
            <a:endParaRPr lang="es-ES_tradnl" sz="2000" dirty="0">
              <a:solidFill>
                <a:srgbClr val="47FFD1"/>
              </a:solidFill>
            </a:endParaRPr>
          </a:p>
          <a:p>
            <a:pPr eaLnBrk="0" hangingPunct="0">
              <a:spcBef>
                <a:spcPct val="20000"/>
              </a:spcBef>
              <a:buFont typeface="Times" pitchFamily="1" charset="0"/>
              <a:buNone/>
            </a:pPr>
            <a:r>
              <a:rPr lang="es-ES_tradnl" sz="2000" dirty="0">
                <a:solidFill>
                  <a:srgbClr val="47FFD1"/>
                </a:solidFill>
              </a:rPr>
              <a:t>a</a:t>
            </a:r>
          </a:p>
          <a:p>
            <a:pPr eaLnBrk="0" hangingPunct="0">
              <a:spcBef>
                <a:spcPct val="20000"/>
              </a:spcBef>
              <a:buFont typeface="Times" pitchFamily="1" charset="0"/>
              <a:buNone/>
            </a:pPr>
            <a:r>
              <a:rPr lang="es-ES_tradnl" sz="2000" dirty="0" err="1">
                <a:solidFill>
                  <a:srgbClr val="47FFD1"/>
                </a:solidFill>
              </a:rPr>
              <a:t>n</a:t>
            </a:r>
            <a:endParaRPr lang="es-ES_tradnl" sz="2000" dirty="0">
              <a:solidFill>
                <a:srgbClr val="47FFD1"/>
              </a:solidFill>
            </a:endParaRPr>
          </a:p>
          <a:p>
            <a:pPr eaLnBrk="0" hangingPunct="0">
              <a:spcBef>
                <a:spcPct val="20000"/>
              </a:spcBef>
              <a:buFont typeface="Times" pitchFamily="1" charset="0"/>
              <a:buNone/>
            </a:pPr>
            <a:r>
              <a:rPr lang="es-ES_tradnl" sz="2000" dirty="0">
                <a:solidFill>
                  <a:srgbClr val="47FFD1"/>
                </a:solidFill>
              </a:rPr>
              <a:t>o</a:t>
            </a:r>
          </a:p>
        </p:txBody>
      </p:sp>
      <p:sp>
        <p:nvSpPr>
          <p:cNvPr id="3085" name="Text Box 1039"/>
          <p:cNvSpPr txBox="1">
            <a:spLocks noChangeArrowheads="1"/>
          </p:cNvSpPr>
          <p:nvPr/>
        </p:nvSpPr>
        <p:spPr bwMode="auto">
          <a:xfrm>
            <a:off x="2133600" y="4876800"/>
            <a:ext cx="4584700" cy="519113"/>
          </a:xfrm>
          <a:prstGeom prst="rect">
            <a:avLst/>
          </a:prstGeom>
          <a:solidFill>
            <a:srgbClr val="000066"/>
          </a:solidFill>
          <a:ln w="12700">
            <a:noFill/>
            <a:miter lim="800000"/>
            <a:headEnd/>
            <a:tailEnd/>
          </a:ln>
        </p:spPr>
        <p:txBody>
          <a:bodyPr wrap="none">
            <a:prstTxWarp prst="textNoShape">
              <a:avLst/>
            </a:prstTxWarp>
            <a:spAutoFit/>
          </a:bodyPr>
          <a:lstStyle/>
          <a:p>
            <a:pPr eaLnBrk="0" hangingPunct="0">
              <a:spcBef>
                <a:spcPct val="20000"/>
              </a:spcBef>
              <a:buFont typeface="Times" pitchFamily="1" charset="0"/>
              <a:buNone/>
            </a:pPr>
            <a:r>
              <a:rPr lang="es-ES_tradnl" sz="2800">
                <a:solidFill>
                  <a:srgbClr val="00FF00"/>
                </a:solidFill>
              </a:rPr>
              <a:t>DERIVADA SUBSTANCIAL</a:t>
            </a:r>
          </a:p>
        </p:txBody>
      </p:sp>
    </p:spTree>
    <p:extLst>
      <p:ext uri="{BB962C8B-B14F-4D97-AF65-F5344CB8AC3E}">
        <p14:creationId xmlns:p14="http://schemas.microsoft.com/office/powerpoint/2010/main" val="3241034969"/>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0" y="0"/>
            <a:ext cx="9144000" cy="6678613"/>
          </a:xfrm>
          <a:prstGeom prst="rect">
            <a:avLst/>
          </a:prstGeom>
          <a:noFill/>
          <a:ln w="9525">
            <a:noFill/>
            <a:miter lim="800000"/>
            <a:headEnd/>
            <a:tailEnd/>
          </a:ln>
        </p:spPr>
        <p:txBody>
          <a:bodyPr>
            <a:spAutoFit/>
          </a:bodyPr>
          <a:lstStyle/>
          <a:p>
            <a:pPr defTabSz="914400" fontAlgn="base">
              <a:spcBef>
                <a:spcPct val="0"/>
              </a:spcBef>
              <a:spcAft>
                <a:spcPct val="0"/>
              </a:spcAft>
              <a:buFont typeface="Wingdings" pitchFamily="2" charset="2"/>
              <a:buChar char="ü"/>
            </a:pPr>
            <a:r>
              <a:rPr lang="es-ES" sz="3200" b="1" dirty="0">
                <a:solidFill>
                  <a:srgbClr val="99FF33"/>
                </a:solidFill>
              </a:rPr>
              <a:t> Están basados en el conocimiento previo, obtenido independientemente del Cambio Climático</a:t>
            </a:r>
          </a:p>
          <a:p>
            <a:pPr lvl="1" defTabSz="914400" fontAlgn="base">
              <a:spcBef>
                <a:spcPct val="0"/>
              </a:spcBef>
              <a:spcAft>
                <a:spcPct val="0"/>
              </a:spcAft>
              <a:buFont typeface="Wingdings" pitchFamily="2" charset="2"/>
              <a:buChar char="§"/>
            </a:pPr>
            <a:r>
              <a:rPr lang="es-ES" sz="2800" dirty="0">
                <a:solidFill>
                  <a:srgbClr val="FFFF00"/>
                </a:solidFill>
              </a:rPr>
              <a:t> Leyes de Newton y sus consecuencias</a:t>
            </a:r>
          </a:p>
          <a:p>
            <a:pPr lvl="1" defTabSz="914400" fontAlgn="base">
              <a:spcBef>
                <a:spcPct val="0"/>
              </a:spcBef>
              <a:spcAft>
                <a:spcPct val="0"/>
              </a:spcAft>
              <a:buFont typeface="Wingdings" pitchFamily="2" charset="2"/>
              <a:buChar char="§"/>
            </a:pPr>
            <a:r>
              <a:rPr lang="es-ES" sz="2800" dirty="0">
                <a:solidFill>
                  <a:srgbClr val="FFFF00"/>
                </a:solidFill>
              </a:rPr>
              <a:t> Métodos matemáticos (numéricos) de resolución de ecuaciones diferenciales en derivadas parciales</a:t>
            </a:r>
          </a:p>
          <a:p>
            <a:pPr lvl="1" defTabSz="914400" fontAlgn="base">
              <a:spcBef>
                <a:spcPct val="0"/>
              </a:spcBef>
              <a:spcAft>
                <a:spcPct val="0"/>
              </a:spcAft>
              <a:buFont typeface="Wingdings" pitchFamily="2" charset="2"/>
              <a:buChar char="§"/>
            </a:pPr>
            <a:r>
              <a:rPr lang="es-ES" sz="2800" dirty="0">
                <a:solidFill>
                  <a:srgbClr val="FFFF00"/>
                </a:solidFill>
              </a:rPr>
              <a:t> Incorporan química, biología, geología …</a:t>
            </a:r>
          </a:p>
          <a:p>
            <a:pPr lvl="1" defTabSz="914400" fontAlgn="base">
              <a:spcBef>
                <a:spcPct val="0"/>
              </a:spcBef>
              <a:spcAft>
                <a:spcPct val="0"/>
              </a:spcAft>
              <a:buFont typeface="Wingdings" pitchFamily="2" charset="2"/>
              <a:buChar char="§"/>
            </a:pPr>
            <a:endParaRPr lang="es-ES" sz="2800" dirty="0">
              <a:solidFill>
                <a:srgbClr val="99FF33"/>
              </a:solidFill>
            </a:endParaRPr>
          </a:p>
          <a:p>
            <a:pPr defTabSz="914400" fontAlgn="base">
              <a:spcBef>
                <a:spcPct val="0"/>
              </a:spcBef>
              <a:spcAft>
                <a:spcPct val="0"/>
              </a:spcAft>
              <a:buFont typeface="Wingdings" pitchFamily="2" charset="2"/>
              <a:buChar char="ü"/>
            </a:pPr>
            <a:r>
              <a:rPr lang="es-ES" sz="3200" b="1" dirty="0">
                <a:solidFill>
                  <a:srgbClr val="99FF33"/>
                </a:solidFill>
              </a:rPr>
              <a:t> Son capaces de reproducir el clima presente</a:t>
            </a:r>
          </a:p>
          <a:p>
            <a:pPr defTabSz="914400" fontAlgn="base">
              <a:spcBef>
                <a:spcPct val="0"/>
              </a:spcBef>
              <a:spcAft>
                <a:spcPct val="0"/>
              </a:spcAft>
              <a:buFont typeface="Wingdings" pitchFamily="2" charset="2"/>
              <a:buChar char="ü"/>
            </a:pPr>
            <a:endParaRPr lang="es-ES" sz="3200" b="1" dirty="0">
              <a:solidFill>
                <a:srgbClr val="99FF33"/>
              </a:solidFill>
            </a:endParaRPr>
          </a:p>
          <a:p>
            <a:pPr defTabSz="914400" fontAlgn="base">
              <a:spcBef>
                <a:spcPct val="0"/>
              </a:spcBef>
              <a:spcAft>
                <a:spcPct val="0"/>
              </a:spcAft>
              <a:buFont typeface="Wingdings" pitchFamily="2" charset="2"/>
              <a:buChar char="ü"/>
            </a:pPr>
            <a:r>
              <a:rPr lang="es-ES" sz="3200" b="1" dirty="0">
                <a:solidFill>
                  <a:srgbClr val="99FF33"/>
                </a:solidFill>
              </a:rPr>
              <a:t> Si algo realmente importante para la evolución del clima se estuviera omitiendo, ya se habría detectado</a:t>
            </a:r>
            <a:endParaRPr lang="es-ES_tradnl" sz="3200" b="1" dirty="0">
              <a:solidFill>
                <a:srgbClr val="99FF33"/>
              </a:solidFill>
            </a:endParaRPr>
          </a:p>
        </p:txBody>
      </p:sp>
    </p:spTree>
    <p:extLst>
      <p:ext uri="{BB962C8B-B14F-4D97-AF65-F5344CB8AC3E}">
        <p14:creationId xmlns:p14="http://schemas.microsoft.com/office/powerpoint/2010/main" val="2792955459"/>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Fig1"/>
          <p:cNvPicPr>
            <a:picLocks noChangeAspect="1" noChangeArrowheads="1"/>
          </p:cNvPicPr>
          <p:nvPr/>
        </p:nvPicPr>
        <p:blipFill>
          <a:blip r:embed="rId2" cstate="print"/>
          <a:srcRect/>
          <a:stretch>
            <a:fillRect/>
          </a:stretch>
        </p:blipFill>
        <p:spPr bwMode="auto">
          <a:xfrm>
            <a:off x="279400" y="404813"/>
            <a:ext cx="2803525" cy="6002337"/>
          </a:xfrm>
          <a:prstGeom prst="rect">
            <a:avLst/>
          </a:prstGeom>
          <a:noFill/>
          <a:ln w="9525">
            <a:noFill/>
            <a:miter lim="800000"/>
            <a:headEnd/>
            <a:tailEnd/>
          </a:ln>
        </p:spPr>
      </p:pic>
      <p:pic>
        <p:nvPicPr>
          <p:cNvPr id="10243" name="Picture 3" descr="Fig1"/>
          <p:cNvPicPr>
            <a:picLocks noChangeAspect="1" noChangeArrowheads="1"/>
          </p:cNvPicPr>
          <p:nvPr/>
        </p:nvPicPr>
        <p:blipFill>
          <a:blip r:embed="rId3" cstate="print"/>
          <a:srcRect t="4990"/>
          <a:stretch>
            <a:fillRect/>
          </a:stretch>
        </p:blipFill>
        <p:spPr bwMode="auto">
          <a:xfrm>
            <a:off x="3378200" y="374650"/>
            <a:ext cx="5497513" cy="6065838"/>
          </a:xfrm>
          <a:prstGeom prst="rect">
            <a:avLst/>
          </a:prstGeom>
          <a:noFill/>
          <a:ln w="9525">
            <a:noFill/>
            <a:miter lim="800000"/>
            <a:headEnd/>
            <a:tailEnd/>
          </a:ln>
        </p:spPr>
      </p:pic>
    </p:spTree>
    <p:extLst>
      <p:ext uri="{BB962C8B-B14F-4D97-AF65-F5344CB8AC3E}">
        <p14:creationId xmlns:p14="http://schemas.microsoft.com/office/powerpoint/2010/main" val="1374319102"/>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4"/>
          <p:cNvSpPr>
            <a:spLocks noChangeShapeType="1"/>
          </p:cNvSpPr>
          <p:nvPr/>
        </p:nvSpPr>
        <p:spPr bwMode="auto">
          <a:xfrm>
            <a:off x="0" y="764704"/>
            <a:ext cx="9144000" cy="0"/>
          </a:xfrm>
          <a:prstGeom prst="line">
            <a:avLst/>
          </a:prstGeom>
          <a:noFill/>
          <a:ln w="38100">
            <a:solidFill>
              <a:srgbClr val="0000FF"/>
            </a:solidFill>
            <a:round/>
            <a:headEnd/>
            <a:tailEnd/>
          </a:ln>
          <a:effectLst/>
        </p:spPr>
        <p:txBody>
          <a:bodyPr/>
          <a:lstStyle/>
          <a:p>
            <a:pPr defTabSz="914400" eaLnBrk="0" fontAlgn="base" hangingPunct="0">
              <a:spcBef>
                <a:spcPct val="20000"/>
              </a:spcBef>
              <a:spcAft>
                <a:spcPct val="0"/>
              </a:spcAft>
              <a:buFont typeface="Times" pitchFamily="18" charset="0"/>
              <a:buChar char="•"/>
            </a:pPr>
            <a:endParaRPr lang="es-ES_tradnl" sz="2400" smtClean="0">
              <a:solidFill>
                <a:srgbClr val="000000"/>
              </a:solidFill>
            </a:endParaRPr>
          </a:p>
        </p:txBody>
      </p:sp>
      <p:pic>
        <p:nvPicPr>
          <p:cNvPr id="50178" name="Picture 2"/>
          <p:cNvPicPr>
            <a:picLocks noChangeAspect="1" noChangeArrowheads="1"/>
          </p:cNvPicPr>
          <p:nvPr/>
        </p:nvPicPr>
        <p:blipFill>
          <a:blip r:embed="rId2" cstate="print"/>
          <a:srcRect/>
          <a:stretch>
            <a:fillRect/>
          </a:stretch>
        </p:blipFill>
        <p:spPr bwMode="auto">
          <a:xfrm>
            <a:off x="4644008" y="0"/>
            <a:ext cx="4499992" cy="6519987"/>
          </a:xfrm>
          <a:prstGeom prst="rect">
            <a:avLst/>
          </a:prstGeom>
          <a:noFill/>
          <a:ln w="9525">
            <a:noFill/>
            <a:miter lim="800000"/>
            <a:headEnd/>
            <a:tailEnd/>
          </a:ln>
        </p:spPr>
      </p:pic>
      <p:sp>
        <p:nvSpPr>
          <p:cNvPr id="3" name="Rectangle 2"/>
          <p:cNvSpPr txBox="1">
            <a:spLocks noChangeArrowheads="1"/>
          </p:cNvSpPr>
          <p:nvPr/>
        </p:nvSpPr>
        <p:spPr>
          <a:xfrm>
            <a:off x="395536" y="0"/>
            <a:ext cx="3587750" cy="957262"/>
          </a:xfrm>
          <a:prstGeom prst="rect">
            <a:avLst/>
          </a:prstGeom>
        </p:spPr>
        <p:txBody>
          <a:bodyPr/>
          <a:lstStyle/>
          <a:p>
            <a:pPr algn="ctr" defTabSz="914400" eaLnBrk="0" fontAlgn="base" hangingPunct="0">
              <a:spcBef>
                <a:spcPct val="0"/>
              </a:spcBef>
              <a:spcAft>
                <a:spcPct val="0"/>
              </a:spcAft>
              <a:defRPr/>
            </a:pPr>
            <a:r>
              <a:rPr lang="es-ES_tradnl" sz="3600" kern="0" dirty="0" smtClean="0">
                <a:solidFill>
                  <a:srgbClr val="FFFF00"/>
                </a:solidFill>
              </a:rPr>
              <a:t>Atribución</a:t>
            </a:r>
          </a:p>
        </p:txBody>
      </p:sp>
      <p:sp>
        <p:nvSpPr>
          <p:cNvPr id="4" name="Rectangle 3"/>
          <p:cNvSpPr txBox="1">
            <a:spLocks noChangeArrowheads="1"/>
          </p:cNvSpPr>
          <p:nvPr/>
        </p:nvSpPr>
        <p:spPr>
          <a:xfrm>
            <a:off x="0" y="1700808"/>
            <a:ext cx="3694112" cy="4002186"/>
          </a:xfrm>
          <a:prstGeom prst="rect">
            <a:avLst/>
          </a:prstGeom>
        </p:spPr>
        <p:txBody>
          <a:bodyPr/>
          <a:lstStyle/>
          <a:p>
            <a:pPr marL="457200" indent="-457200" defTabSz="914400" eaLnBrk="0" fontAlgn="base" hangingPunct="0">
              <a:spcBef>
                <a:spcPct val="20000"/>
              </a:spcBef>
              <a:spcAft>
                <a:spcPct val="0"/>
              </a:spcAft>
              <a:buFont typeface="Times" pitchFamily="18" charset="0"/>
              <a:buChar char="•"/>
              <a:defRPr/>
            </a:pPr>
            <a:r>
              <a:rPr lang="es-ES_tradnl" sz="2400" kern="0" dirty="0" smtClean="0">
                <a:solidFill>
                  <a:srgbClr val="FFFFFF"/>
                </a:solidFill>
              </a:rPr>
              <a:t>Se observan cambios consistentes con </a:t>
            </a:r>
          </a:p>
          <a:p>
            <a:pPr marL="457200" indent="-457200" defTabSz="914400" eaLnBrk="0" fontAlgn="base" hangingPunct="0">
              <a:spcBef>
                <a:spcPct val="20000"/>
              </a:spcBef>
              <a:spcAft>
                <a:spcPct val="0"/>
              </a:spcAft>
              <a:buFont typeface="Wingdings" pitchFamily="2" charset="2"/>
              <a:buChar char="þ"/>
              <a:defRPr/>
            </a:pPr>
            <a:r>
              <a:rPr lang="es-ES_tradnl" sz="2400" kern="0" dirty="0" smtClean="0">
                <a:solidFill>
                  <a:srgbClr val="FFFFFF"/>
                </a:solidFill>
              </a:rPr>
              <a:t>respuestas esperadas a forzamientos </a:t>
            </a:r>
          </a:p>
          <a:p>
            <a:pPr marL="457200" indent="-457200" defTabSz="914400" eaLnBrk="0" fontAlgn="base" hangingPunct="0">
              <a:spcBef>
                <a:spcPct val="20000"/>
              </a:spcBef>
              <a:spcAft>
                <a:spcPct val="0"/>
              </a:spcAft>
              <a:buFont typeface="Wingdings 2" pitchFamily="18" charset="2"/>
              <a:buChar char="Q"/>
              <a:defRPr/>
            </a:pPr>
            <a:r>
              <a:rPr lang="es-ES_tradnl" sz="2400" kern="0" dirty="0" smtClean="0">
                <a:solidFill>
                  <a:srgbClr val="FFFFFF"/>
                </a:solidFill>
              </a:rPr>
              <a:t>inconsistentes con explicaciones alternativas</a:t>
            </a:r>
            <a:endParaRPr lang="es-ES_tradnl" sz="2400" u="sng" kern="0" dirty="0" smtClean="0">
              <a:solidFill>
                <a:srgbClr val="FFFFFF"/>
              </a:solidFill>
              <a:cs typeface="Times New Roman" pitchFamily="18" charset="0"/>
            </a:endParaRPr>
          </a:p>
        </p:txBody>
      </p:sp>
    </p:spTree>
    <p:extLst>
      <p:ext uri="{BB962C8B-B14F-4D97-AF65-F5344CB8AC3E}">
        <p14:creationId xmlns:p14="http://schemas.microsoft.com/office/powerpoint/2010/main" val="4054875744"/>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 Grupo"/>
          <p:cNvGrpSpPr>
            <a:grpSpLocks/>
          </p:cNvGrpSpPr>
          <p:nvPr/>
        </p:nvGrpSpPr>
        <p:grpSpPr bwMode="auto">
          <a:xfrm>
            <a:off x="2155825" y="2925763"/>
            <a:ext cx="2311400" cy="639762"/>
            <a:chOff x="-1" y="2730136"/>
            <a:chExt cx="9069894" cy="2272937"/>
          </a:xfrm>
        </p:grpSpPr>
        <p:pic>
          <p:nvPicPr>
            <p:cNvPr id="15364" name="Picture 2"/>
            <p:cNvPicPr>
              <a:picLocks noChangeAspect="1" noChangeArrowheads="1"/>
            </p:cNvPicPr>
            <p:nvPr/>
          </p:nvPicPr>
          <p:blipFill>
            <a:blip r:embed="rId2" cstate="print"/>
            <a:srcRect/>
            <a:stretch>
              <a:fillRect/>
            </a:stretch>
          </p:blipFill>
          <p:spPr bwMode="auto">
            <a:xfrm>
              <a:off x="0" y="2730136"/>
              <a:ext cx="9069893" cy="2272937"/>
            </a:xfrm>
            <a:prstGeom prst="rect">
              <a:avLst/>
            </a:prstGeom>
            <a:noFill/>
            <a:ln w="9525">
              <a:noFill/>
              <a:miter lim="800000"/>
              <a:headEnd/>
              <a:tailEnd/>
            </a:ln>
          </p:spPr>
        </p:pic>
        <p:sp>
          <p:nvSpPr>
            <p:cNvPr id="15365" name="4 Rectángulo"/>
            <p:cNvSpPr>
              <a:spLocks noChangeArrowheads="1"/>
            </p:cNvSpPr>
            <p:nvPr/>
          </p:nvSpPr>
          <p:spPr bwMode="auto">
            <a:xfrm>
              <a:off x="-1" y="2730138"/>
              <a:ext cx="2704011" cy="365760"/>
            </a:xfrm>
            <a:prstGeom prst="rect">
              <a:avLst/>
            </a:prstGeom>
            <a:solidFill>
              <a:schemeClr val="bg1"/>
            </a:solidFill>
            <a:ln w="9525" algn="ctr">
              <a:noFill/>
              <a:round/>
              <a:headEnd/>
              <a:tailEnd/>
            </a:ln>
          </p:spPr>
          <p:txBody>
            <a:bodyPr/>
            <a:lstStyle/>
            <a:p>
              <a:pPr marL="342900" indent="-342900" eaLnBrk="0" fontAlgn="base" hangingPunct="0">
                <a:spcBef>
                  <a:spcPct val="20000"/>
                </a:spcBef>
                <a:spcAft>
                  <a:spcPct val="0"/>
                </a:spcAft>
                <a:buFont typeface="Times" pitchFamily="18" charset="0"/>
                <a:buChar char="•"/>
              </a:pPr>
              <a:endParaRPr lang="es-ES_tradnl">
                <a:solidFill>
                  <a:srgbClr val="000000"/>
                </a:solidFill>
              </a:endParaRPr>
            </a:p>
          </p:txBody>
        </p:sp>
      </p:grpSp>
      <p:pic>
        <p:nvPicPr>
          <p:cNvPr id="15363" name="Picture 2"/>
          <p:cNvPicPr>
            <a:picLocks noChangeAspect="1" noChangeArrowheads="1"/>
          </p:cNvPicPr>
          <p:nvPr/>
        </p:nvPicPr>
        <p:blipFill>
          <a:blip r:embed="rId3" cstate="print"/>
          <a:srcRect/>
          <a:stretch>
            <a:fillRect/>
          </a:stretch>
        </p:blipFill>
        <p:spPr bwMode="auto">
          <a:xfrm>
            <a:off x="1881188" y="0"/>
            <a:ext cx="5207000" cy="6858000"/>
          </a:xfrm>
          <a:prstGeom prst="rect">
            <a:avLst/>
          </a:prstGeom>
          <a:noFill/>
          <a:ln w="9525">
            <a:noFill/>
            <a:miter lim="800000"/>
            <a:headEnd/>
            <a:tailEnd/>
          </a:ln>
        </p:spPr>
      </p:pic>
    </p:spTree>
    <p:extLst>
      <p:ext uri="{BB962C8B-B14F-4D97-AF65-F5344CB8AC3E}">
        <p14:creationId xmlns:p14="http://schemas.microsoft.com/office/powerpoint/2010/main" val="4215987157"/>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1881188" y="0"/>
            <a:ext cx="5207000" cy="6858000"/>
          </a:xfrm>
          <a:prstGeom prst="rect">
            <a:avLst/>
          </a:prstGeom>
          <a:noFill/>
          <a:ln w="9525">
            <a:noFill/>
            <a:miter lim="800000"/>
            <a:headEnd/>
            <a:tailEnd/>
          </a:ln>
        </p:spPr>
      </p:pic>
      <p:grpSp>
        <p:nvGrpSpPr>
          <p:cNvPr id="2" name="2 Grupo"/>
          <p:cNvGrpSpPr>
            <a:grpSpLocks/>
          </p:cNvGrpSpPr>
          <p:nvPr/>
        </p:nvGrpSpPr>
        <p:grpSpPr bwMode="auto">
          <a:xfrm>
            <a:off x="2155825" y="2925763"/>
            <a:ext cx="2311400" cy="639762"/>
            <a:chOff x="-1" y="2730136"/>
            <a:chExt cx="9069894" cy="2272937"/>
          </a:xfrm>
        </p:grpSpPr>
        <p:pic>
          <p:nvPicPr>
            <p:cNvPr id="16388" name="Picture 2"/>
            <p:cNvPicPr>
              <a:picLocks noChangeAspect="1" noChangeArrowheads="1"/>
            </p:cNvPicPr>
            <p:nvPr/>
          </p:nvPicPr>
          <p:blipFill>
            <a:blip r:embed="rId3" cstate="print"/>
            <a:srcRect/>
            <a:stretch>
              <a:fillRect/>
            </a:stretch>
          </p:blipFill>
          <p:spPr bwMode="auto">
            <a:xfrm>
              <a:off x="0" y="2730136"/>
              <a:ext cx="9069893" cy="2272937"/>
            </a:xfrm>
            <a:prstGeom prst="rect">
              <a:avLst/>
            </a:prstGeom>
            <a:noFill/>
            <a:ln w="9525">
              <a:noFill/>
              <a:miter lim="800000"/>
              <a:headEnd/>
              <a:tailEnd/>
            </a:ln>
          </p:spPr>
        </p:pic>
        <p:sp>
          <p:nvSpPr>
            <p:cNvPr id="16389" name="4 Rectángulo"/>
            <p:cNvSpPr>
              <a:spLocks noChangeArrowheads="1"/>
            </p:cNvSpPr>
            <p:nvPr/>
          </p:nvSpPr>
          <p:spPr bwMode="auto">
            <a:xfrm>
              <a:off x="-1" y="2730138"/>
              <a:ext cx="2704011" cy="365760"/>
            </a:xfrm>
            <a:prstGeom prst="rect">
              <a:avLst/>
            </a:prstGeom>
            <a:solidFill>
              <a:schemeClr val="bg1"/>
            </a:solidFill>
            <a:ln w="9525" algn="ctr">
              <a:noFill/>
              <a:round/>
              <a:headEnd/>
              <a:tailEnd/>
            </a:ln>
          </p:spPr>
          <p:txBody>
            <a:bodyPr/>
            <a:lstStyle/>
            <a:p>
              <a:pPr marL="342900" indent="-342900" eaLnBrk="0" fontAlgn="base" hangingPunct="0">
                <a:spcBef>
                  <a:spcPct val="20000"/>
                </a:spcBef>
                <a:spcAft>
                  <a:spcPct val="0"/>
                </a:spcAft>
                <a:buFont typeface="Times" pitchFamily="18" charset="0"/>
                <a:buChar char="•"/>
              </a:pPr>
              <a:endParaRPr lang="es-ES_tradnl">
                <a:solidFill>
                  <a:srgbClr val="000000"/>
                </a:solidFill>
              </a:endParaRPr>
            </a:p>
          </p:txBody>
        </p:sp>
      </p:grpSp>
    </p:spTree>
    <p:extLst>
      <p:ext uri="{BB962C8B-B14F-4D97-AF65-F5344CB8AC3E}">
        <p14:creationId xmlns:p14="http://schemas.microsoft.com/office/powerpoint/2010/main" val="2653673188"/>
      </p:ext>
    </p:extLst>
  </p:cSld>
  <p:clrMapOvr>
    <a:masterClrMapping/>
  </p:clrMapOvr>
  <p:transition xmlns:p14="http://schemas.microsoft.com/office/powerpoint/2010/main" advClick="0" advTm="0"/>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par>
                                <p:cTn id="9" presetID="6" presetClass="emph" presetSubtype="0" fill="hold" nodeType="withEffect">
                                  <p:stCondLst>
                                    <p:cond delay="0"/>
                                  </p:stCondLst>
                                  <p:childTnLst>
                                    <p:animScale>
                                      <p:cBhvr>
                                        <p:cTn id="10" dur="2000" fill="hold"/>
                                        <p:tgtEl>
                                          <p:spTgt spid="2"/>
                                        </p:tgtEl>
                                      </p:cBhvr>
                                      <p:by x="150000" y="150000"/>
                                    </p:animScale>
                                  </p:childTnLst>
                                </p:cTn>
                              </p:par>
                            </p:childTnLst>
                          </p:cTn>
                        </p:par>
                        <p:par>
                          <p:cTn id="11" fill="hold">
                            <p:stCondLst>
                              <p:cond delay="3000"/>
                            </p:stCondLst>
                            <p:childTnLst>
                              <p:par>
                                <p:cTn id="12" presetID="63" presetClass="path" presetSubtype="0" accel="50000" decel="50000" fill="hold" nodeType="afterEffect">
                                  <p:stCondLst>
                                    <p:cond delay="0"/>
                                  </p:stCondLst>
                                  <p:childTnLst>
                                    <p:animMotion origin="layout" path="M 0 0  L 0.25 0  E" pathEditMode="relative" ptsTypes="">
                                      <p:cBhvr>
                                        <p:cTn id="13" dur="2000" fill="hold"/>
                                        <p:tgtEl>
                                          <p:spTgt spid="2"/>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35" presetClass="exit" presetSubtype="0" fill="hold" nodeType="clickEffect">
                                  <p:stCondLst>
                                    <p:cond delay="0"/>
                                  </p:stCondLst>
                                  <p:childTnLst>
                                    <p:animEffect transition="out" filter="fade">
                                      <p:cBhvr>
                                        <p:cTn id="17" dur="2000"/>
                                        <p:tgtEl>
                                          <p:spTgt spid="2"/>
                                        </p:tgtEl>
                                      </p:cBhvr>
                                    </p:animEffect>
                                    <p:anim calcmode="lin" valueType="num">
                                      <p:cBhvr>
                                        <p:cTn id="18" dur="2000"/>
                                        <p:tgtEl>
                                          <p:spTgt spid="2"/>
                                        </p:tgtEl>
                                        <p:attrNameLst>
                                          <p:attrName>style.rotation</p:attrName>
                                        </p:attrNameLst>
                                      </p:cBhvr>
                                      <p:tavLst>
                                        <p:tav tm="0">
                                          <p:val>
                                            <p:fltVal val="0"/>
                                          </p:val>
                                        </p:tav>
                                        <p:tav tm="100000">
                                          <p:val>
                                            <p:fltVal val="720"/>
                                          </p:val>
                                        </p:tav>
                                      </p:tavLst>
                                    </p:anim>
                                    <p:anim calcmode="lin" valueType="num">
                                      <p:cBhvr>
                                        <p:cTn id="19" dur="2000"/>
                                        <p:tgtEl>
                                          <p:spTgt spid="2"/>
                                        </p:tgtEl>
                                        <p:attrNameLst>
                                          <p:attrName>ppt_h</p:attrName>
                                        </p:attrNameLst>
                                      </p:cBhvr>
                                      <p:tavLst>
                                        <p:tav tm="0">
                                          <p:val>
                                            <p:strVal val="ppt_h"/>
                                          </p:val>
                                        </p:tav>
                                        <p:tav tm="100000">
                                          <p:val>
                                            <p:fltVal val="0"/>
                                          </p:val>
                                        </p:tav>
                                      </p:tavLst>
                                    </p:anim>
                                    <p:anim calcmode="lin" valueType="num">
                                      <p:cBhvr>
                                        <p:cTn id="20" dur="2000"/>
                                        <p:tgtEl>
                                          <p:spTgt spid="2"/>
                                        </p:tgtEl>
                                        <p:attrNameLst>
                                          <p:attrName>ppt_w</p:attrName>
                                        </p:attrNameLst>
                                      </p:cBhvr>
                                      <p:tavLst>
                                        <p:tav tm="0">
                                          <p:val>
                                            <p:strVal val="ppt_w"/>
                                          </p:val>
                                        </p:tav>
                                        <p:tav tm="100000">
                                          <p:val>
                                            <p:fltVal val="0"/>
                                          </p:val>
                                        </p:tav>
                                      </p:tavLst>
                                    </p:anim>
                                    <p:set>
                                      <p:cBhvr>
                                        <p:cTn id="21"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F 1.2 Figura 1"/>
          <p:cNvPicPr>
            <a:picLocks noChangeAspect="1" noChangeArrowheads="1"/>
          </p:cNvPicPr>
          <p:nvPr/>
        </p:nvPicPr>
        <p:blipFill>
          <a:blip r:embed="rId2" cstate="print"/>
          <a:srcRect/>
          <a:stretch>
            <a:fillRect/>
          </a:stretch>
        </p:blipFill>
        <p:spPr bwMode="auto">
          <a:xfrm>
            <a:off x="0" y="1124744"/>
            <a:ext cx="6228184" cy="4240763"/>
          </a:xfrm>
          <a:prstGeom prst="rect">
            <a:avLst/>
          </a:prstGeom>
          <a:noFill/>
          <a:ln w="9525">
            <a:noFill/>
            <a:miter lim="800000"/>
            <a:headEnd/>
            <a:tailEnd/>
          </a:ln>
        </p:spPr>
      </p:pic>
      <p:sp>
        <p:nvSpPr>
          <p:cNvPr id="3" name="2 CuadroTexto"/>
          <p:cNvSpPr txBox="1"/>
          <p:nvPr/>
        </p:nvSpPr>
        <p:spPr>
          <a:xfrm>
            <a:off x="971600" y="5661248"/>
            <a:ext cx="4032448" cy="461665"/>
          </a:xfrm>
          <a:prstGeom prst="rect">
            <a:avLst/>
          </a:prstGeom>
          <a:noFill/>
        </p:spPr>
        <p:txBody>
          <a:bodyPr wrap="square" rtlCol="0">
            <a:spAutoFit/>
          </a:bodyPr>
          <a:lstStyle/>
          <a:p>
            <a:pPr algn="ctr"/>
            <a:r>
              <a:rPr lang="es-ES" sz="2400" b="1" dirty="0" smtClean="0">
                <a:solidFill>
                  <a:srgbClr val="99FF33"/>
                </a:solidFill>
              </a:rPr>
              <a:t>El Sistema Climático</a:t>
            </a:r>
            <a:endParaRPr lang="es-ES_tradnl" sz="2400" b="1" dirty="0">
              <a:solidFill>
                <a:srgbClr val="99FF33"/>
              </a:solidFill>
            </a:endParaRPr>
          </a:p>
        </p:txBody>
      </p:sp>
      <p:sp>
        <p:nvSpPr>
          <p:cNvPr id="6" name="5 CuadroTexto"/>
          <p:cNvSpPr txBox="1"/>
          <p:nvPr/>
        </p:nvSpPr>
        <p:spPr>
          <a:xfrm>
            <a:off x="6012160" y="404664"/>
            <a:ext cx="3131840" cy="1200329"/>
          </a:xfrm>
          <a:prstGeom prst="rect">
            <a:avLst/>
          </a:prstGeom>
          <a:noFill/>
        </p:spPr>
        <p:txBody>
          <a:bodyPr wrap="square" rtlCol="0">
            <a:spAutoFit/>
          </a:bodyPr>
          <a:lstStyle/>
          <a:p>
            <a:pPr algn="ctr">
              <a:buFont typeface="Wingdings" pitchFamily="2" charset="2"/>
              <a:buChar char="ü"/>
            </a:pPr>
            <a:r>
              <a:rPr lang="es-ES" sz="2400" b="1" dirty="0" smtClean="0">
                <a:solidFill>
                  <a:srgbClr val="99FF33"/>
                </a:solidFill>
              </a:rPr>
              <a:t>¿Cambio de Clima</a:t>
            </a:r>
          </a:p>
          <a:p>
            <a:pPr algn="ctr"/>
            <a:r>
              <a:rPr lang="es-ES" sz="2400" b="1" dirty="0" smtClean="0">
                <a:solidFill>
                  <a:srgbClr val="99FF33"/>
                </a:solidFill>
              </a:rPr>
              <a:t>o</a:t>
            </a:r>
          </a:p>
          <a:p>
            <a:pPr algn="ctr"/>
            <a:r>
              <a:rPr lang="es-ES" sz="2400" b="1" dirty="0" smtClean="0">
                <a:solidFill>
                  <a:srgbClr val="99FF33"/>
                </a:solidFill>
              </a:rPr>
              <a:t>Cambio Climático?</a:t>
            </a:r>
            <a:endParaRPr lang="es-ES_tradnl" sz="2400" b="1" dirty="0">
              <a:solidFill>
                <a:srgbClr val="99FF33"/>
              </a:solidFill>
            </a:endParaRPr>
          </a:p>
        </p:txBody>
      </p:sp>
      <p:sp>
        <p:nvSpPr>
          <p:cNvPr id="7" name="6 CuadroTexto"/>
          <p:cNvSpPr txBox="1"/>
          <p:nvPr/>
        </p:nvSpPr>
        <p:spPr>
          <a:xfrm>
            <a:off x="6156176" y="2420888"/>
            <a:ext cx="2987824" cy="1200329"/>
          </a:xfrm>
          <a:prstGeom prst="rect">
            <a:avLst/>
          </a:prstGeom>
          <a:noFill/>
        </p:spPr>
        <p:txBody>
          <a:bodyPr wrap="square" rtlCol="0">
            <a:spAutoFit/>
          </a:bodyPr>
          <a:lstStyle/>
          <a:p>
            <a:pPr algn="ctr">
              <a:buFont typeface="Wingdings" pitchFamily="2" charset="2"/>
              <a:buChar char="ü"/>
            </a:pPr>
            <a:r>
              <a:rPr lang="es-ES" sz="2400" b="1" dirty="0" smtClean="0">
                <a:solidFill>
                  <a:srgbClr val="99FF33"/>
                </a:solidFill>
              </a:rPr>
              <a:t>Clima</a:t>
            </a:r>
          </a:p>
          <a:p>
            <a:pPr algn="ctr"/>
            <a:r>
              <a:rPr lang="es-ES" sz="2400" b="1" dirty="0" smtClean="0">
                <a:solidFill>
                  <a:srgbClr val="99FF33"/>
                </a:solidFill>
              </a:rPr>
              <a:t>vs</a:t>
            </a:r>
          </a:p>
          <a:p>
            <a:pPr algn="ctr"/>
            <a:r>
              <a:rPr lang="es-ES" sz="2400" b="1" dirty="0" smtClean="0">
                <a:solidFill>
                  <a:srgbClr val="99FF33"/>
                </a:solidFill>
              </a:rPr>
              <a:t>Tiempo</a:t>
            </a:r>
            <a:endParaRPr lang="es-ES_tradnl" sz="2400" b="1" dirty="0">
              <a:solidFill>
                <a:srgbClr val="99FF33"/>
              </a:solidFill>
            </a:endParaRPr>
          </a:p>
        </p:txBody>
      </p:sp>
      <p:sp>
        <p:nvSpPr>
          <p:cNvPr id="8" name="7 CuadroTexto"/>
          <p:cNvSpPr txBox="1"/>
          <p:nvPr/>
        </p:nvSpPr>
        <p:spPr>
          <a:xfrm>
            <a:off x="6228184" y="4437112"/>
            <a:ext cx="2915816" cy="830997"/>
          </a:xfrm>
          <a:prstGeom prst="rect">
            <a:avLst/>
          </a:prstGeom>
          <a:noFill/>
        </p:spPr>
        <p:txBody>
          <a:bodyPr wrap="square" rtlCol="0">
            <a:spAutoFit/>
          </a:bodyPr>
          <a:lstStyle/>
          <a:p>
            <a:pPr algn="ctr">
              <a:buFont typeface="Wingdings" pitchFamily="2" charset="2"/>
              <a:buChar char="ü"/>
            </a:pPr>
            <a:r>
              <a:rPr lang="es-ES" sz="2400" b="1" dirty="0" smtClean="0">
                <a:solidFill>
                  <a:srgbClr val="99FF33"/>
                </a:solidFill>
              </a:rPr>
              <a:t>Calentamiento global</a:t>
            </a:r>
            <a:endParaRPr lang="es-ES_tradnl" sz="2400" b="1" dirty="0">
              <a:solidFill>
                <a:srgbClr val="99FF33"/>
              </a:solidFill>
            </a:endParaRPr>
          </a:p>
        </p:txBody>
      </p:sp>
      <p:sp>
        <p:nvSpPr>
          <p:cNvPr id="9" name="8 CuadroTexto"/>
          <p:cNvSpPr txBox="1"/>
          <p:nvPr/>
        </p:nvSpPr>
        <p:spPr>
          <a:xfrm>
            <a:off x="6228184" y="5877272"/>
            <a:ext cx="2915816" cy="461665"/>
          </a:xfrm>
          <a:prstGeom prst="rect">
            <a:avLst/>
          </a:prstGeom>
          <a:noFill/>
        </p:spPr>
        <p:txBody>
          <a:bodyPr wrap="square" rtlCol="0">
            <a:spAutoFit/>
          </a:bodyPr>
          <a:lstStyle/>
          <a:p>
            <a:pPr algn="ctr">
              <a:buFont typeface="Wingdings" pitchFamily="2" charset="2"/>
              <a:buChar char="ü"/>
            </a:pPr>
            <a:r>
              <a:rPr lang="es-ES" sz="2400" b="1" dirty="0" smtClean="0">
                <a:solidFill>
                  <a:srgbClr val="99FF33"/>
                </a:solidFill>
              </a:rPr>
              <a:t>El IPCC</a:t>
            </a:r>
            <a:endParaRPr lang="es-ES_tradnl" sz="2400" b="1" dirty="0">
              <a:solidFill>
                <a:srgbClr val="99FF33"/>
              </a:solidFill>
            </a:endParaRPr>
          </a:p>
        </p:txBody>
      </p:sp>
    </p:spTree>
    <p:extLst>
      <p:ext uri="{BB962C8B-B14F-4D97-AF65-F5344CB8AC3E}">
        <p14:creationId xmlns:p14="http://schemas.microsoft.com/office/powerpoint/2010/main" val="1763033432"/>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heckerboard(across)">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1881188" y="0"/>
            <a:ext cx="5207000" cy="6858000"/>
          </a:xfrm>
          <a:prstGeom prst="rect">
            <a:avLst/>
          </a:prstGeom>
          <a:noFill/>
          <a:ln w="9525">
            <a:noFill/>
            <a:miter lim="800000"/>
            <a:headEnd/>
            <a:tailEnd/>
          </a:ln>
        </p:spPr>
      </p:pic>
      <p:grpSp>
        <p:nvGrpSpPr>
          <p:cNvPr id="2" name="7 Grupo"/>
          <p:cNvGrpSpPr>
            <a:grpSpLocks/>
          </p:cNvGrpSpPr>
          <p:nvPr/>
        </p:nvGrpSpPr>
        <p:grpSpPr bwMode="auto">
          <a:xfrm>
            <a:off x="71438" y="2214563"/>
            <a:ext cx="9072562" cy="2357437"/>
            <a:chOff x="-1" y="2730136"/>
            <a:chExt cx="9069894" cy="2272937"/>
          </a:xfrm>
        </p:grpSpPr>
        <p:pic>
          <p:nvPicPr>
            <p:cNvPr id="17412" name="Picture 2"/>
            <p:cNvPicPr>
              <a:picLocks noChangeAspect="1" noChangeArrowheads="1"/>
            </p:cNvPicPr>
            <p:nvPr/>
          </p:nvPicPr>
          <p:blipFill>
            <a:blip r:embed="rId3" cstate="print"/>
            <a:srcRect/>
            <a:stretch>
              <a:fillRect/>
            </a:stretch>
          </p:blipFill>
          <p:spPr bwMode="auto">
            <a:xfrm>
              <a:off x="0" y="2730136"/>
              <a:ext cx="9069893" cy="2272937"/>
            </a:xfrm>
            <a:prstGeom prst="rect">
              <a:avLst/>
            </a:prstGeom>
            <a:noFill/>
            <a:ln w="9525">
              <a:noFill/>
              <a:miter lim="800000"/>
              <a:headEnd/>
              <a:tailEnd/>
            </a:ln>
          </p:spPr>
        </p:pic>
        <p:sp>
          <p:nvSpPr>
            <p:cNvPr id="17413" name="6 Rectángulo"/>
            <p:cNvSpPr>
              <a:spLocks noChangeArrowheads="1"/>
            </p:cNvSpPr>
            <p:nvPr/>
          </p:nvSpPr>
          <p:spPr bwMode="auto">
            <a:xfrm>
              <a:off x="-1" y="2730138"/>
              <a:ext cx="2704011" cy="365760"/>
            </a:xfrm>
            <a:prstGeom prst="rect">
              <a:avLst/>
            </a:prstGeom>
            <a:solidFill>
              <a:schemeClr val="bg1"/>
            </a:solidFill>
            <a:ln w="9525" algn="ctr">
              <a:noFill/>
              <a:round/>
              <a:headEnd/>
              <a:tailEnd/>
            </a:ln>
          </p:spPr>
          <p:txBody>
            <a:bodyPr/>
            <a:lstStyle/>
            <a:p>
              <a:pPr marL="342900" indent="-342900" eaLnBrk="0" fontAlgn="base" hangingPunct="0">
                <a:spcBef>
                  <a:spcPct val="20000"/>
                </a:spcBef>
                <a:spcAft>
                  <a:spcPct val="0"/>
                </a:spcAft>
                <a:buFont typeface="Times" pitchFamily="18" charset="0"/>
                <a:buChar char="•"/>
              </a:pPr>
              <a:endParaRPr lang="es-ES_tradnl">
                <a:solidFill>
                  <a:srgbClr val="000000"/>
                </a:solidFill>
              </a:endParaRPr>
            </a:p>
          </p:txBody>
        </p:sp>
      </p:grpSp>
    </p:spTree>
    <p:extLst>
      <p:ext uri="{BB962C8B-B14F-4D97-AF65-F5344CB8AC3E}">
        <p14:creationId xmlns:p14="http://schemas.microsoft.com/office/powerpoint/2010/main" val="1591375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idx="4294967295"/>
          </p:nvPr>
        </p:nvSpPr>
        <p:spPr>
          <a:xfrm>
            <a:off x="0" y="1460500"/>
            <a:ext cx="9144000" cy="3275013"/>
          </a:xfrm>
        </p:spPr>
        <p:txBody>
          <a:bodyPr/>
          <a:lstStyle/>
          <a:p>
            <a:r>
              <a:rPr lang="es-ES" sz="2800" dirty="0" smtClean="0">
                <a:solidFill>
                  <a:schemeClr val="accent1">
                    <a:lumMod val="40000"/>
                    <a:lumOff val="60000"/>
                  </a:schemeClr>
                </a:solidFill>
              </a:rPr>
              <a:t>Diferencia entre las simulaciones del tiempo y del clima </a:t>
            </a:r>
            <a:r>
              <a:rPr lang="es-ES_tradnl" dirty="0" smtClean="0">
                <a:solidFill>
                  <a:srgbClr val="FFFF00"/>
                </a:solidFill>
              </a:rPr>
              <a:t/>
            </a:r>
            <a:br>
              <a:rPr lang="es-ES_tradnl" dirty="0" smtClean="0">
                <a:solidFill>
                  <a:srgbClr val="FFFF00"/>
                </a:solidFill>
              </a:rPr>
            </a:br>
            <a:endParaRPr lang="es-ES_tradnl" sz="2400" dirty="0" smtClean="0"/>
          </a:p>
        </p:txBody>
      </p:sp>
      <p:sp>
        <p:nvSpPr>
          <p:cNvPr id="7171" name="Rectangle 4"/>
          <p:cNvSpPr>
            <a:spLocks noChangeArrowheads="1"/>
          </p:cNvSpPr>
          <p:nvPr/>
        </p:nvSpPr>
        <p:spPr bwMode="auto">
          <a:xfrm>
            <a:off x="7910513" y="5213350"/>
            <a:ext cx="184150" cy="457200"/>
          </a:xfrm>
          <a:prstGeom prst="rect">
            <a:avLst/>
          </a:prstGeom>
          <a:noFill/>
          <a:ln w="9525">
            <a:noFill/>
            <a:miter lim="800000"/>
            <a:headEnd/>
            <a:tailEnd/>
          </a:ln>
        </p:spPr>
        <p:txBody>
          <a:bodyPr wrap="none">
            <a:spAutoFit/>
          </a:bodyPr>
          <a:lstStyle/>
          <a:p>
            <a:pPr algn="r" eaLnBrk="0" fontAlgn="base" hangingPunct="0">
              <a:spcBef>
                <a:spcPct val="0"/>
              </a:spcBef>
              <a:spcAft>
                <a:spcPct val="0"/>
              </a:spcAft>
            </a:pPr>
            <a:endParaRPr lang="en-GB" sz="2400">
              <a:solidFill>
                <a:srgbClr val="000000"/>
              </a:solidFill>
              <a:latin typeface="Times New Roman" pitchFamily="18" charset="0"/>
            </a:endParaRPr>
          </a:p>
        </p:txBody>
      </p:sp>
      <p:sp>
        <p:nvSpPr>
          <p:cNvPr id="7172" name="Rectangle 5"/>
          <p:cNvSpPr>
            <a:spLocks noChangeArrowheads="1"/>
          </p:cNvSpPr>
          <p:nvPr/>
        </p:nvSpPr>
        <p:spPr bwMode="auto">
          <a:xfrm>
            <a:off x="4438650" y="5830888"/>
            <a:ext cx="184150" cy="457200"/>
          </a:xfrm>
          <a:prstGeom prst="rect">
            <a:avLst/>
          </a:prstGeom>
          <a:noFill/>
          <a:ln w="9525">
            <a:noFill/>
            <a:miter lim="800000"/>
            <a:headEnd/>
            <a:tailEnd/>
          </a:ln>
        </p:spPr>
        <p:txBody>
          <a:bodyPr wrap="none">
            <a:spAutoFit/>
          </a:bodyPr>
          <a:lstStyle/>
          <a:p>
            <a:pPr algn="r" eaLnBrk="0" fontAlgn="base" hangingPunct="0">
              <a:spcBef>
                <a:spcPct val="0"/>
              </a:spcBef>
              <a:spcAft>
                <a:spcPct val="0"/>
              </a:spcAft>
            </a:pPr>
            <a:endParaRPr lang="en-GB" sz="2400">
              <a:solidFill>
                <a:srgbClr val="000000"/>
              </a:solidFill>
              <a:latin typeface="Times New Roman" pitchFamily="18" charset="0"/>
            </a:endParaRPr>
          </a:p>
        </p:txBody>
      </p:sp>
    </p:spTree>
    <p:extLst>
      <p:ext uri="{BB962C8B-B14F-4D97-AF65-F5344CB8AC3E}">
        <p14:creationId xmlns:p14="http://schemas.microsoft.com/office/powerpoint/2010/main" val="979477324"/>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88640"/>
            <a:ext cx="9144000" cy="6370975"/>
          </a:xfrm>
          <a:prstGeom prst="rect">
            <a:avLst/>
          </a:prstGeom>
          <a:noFill/>
        </p:spPr>
        <p:txBody>
          <a:bodyPr wrap="square" rtlCol="0">
            <a:spAutoFit/>
          </a:bodyPr>
          <a:lstStyle/>
          <a:p>
            <a:r>
              <a:rPr lang="es-ES" sz="2400" b="1" dirty="0" smtClean="0">
                <a:solidFill>
                  <a:srgbClr val="99FF33"/>
                </a:solidFill>
              </a:rPr>
              <a:t>Meteorología y Climatología son dos </a:t>
            </a:r>
            <a:r>
              <a:rPr lang="es-ES" sz="2400" b="1" dirty="0" smtClean="0">
                <a:solidFill>
                  <a:srgbClr val="FFFF00"/>
                </a:solidFill>
              </a:rPr>
              <a:t>ciencias hermanas </a:t>
            </a:r>
            <a:r>
              <a:rPr lang="es-ES" sz="2400" b="1" dirty="0" smtClean="0">
                <a:solidFill>
                  <a:srgbClr val="99FF33"/>
                </a:solidFill>
              </a:rPr>
              <a:t>que usan las mismas variables pero trabajan con ellas de forma diferente y , </a:t>
            </a:r>
            <a:r>
              <a:rPr lang="es-ES" sz="2400" b="1" dirty="0" smtClean="0">
                <a:solidFill>
                  <a:srgbClr val="FFFF00"/>
                </a:solidFill>
              </a:rPr>
              <a:t>a veces, emplean las mismas herramientas pero las usan de forma diferente</a:t>
            </a:r>
            <a:r>
              <a:rPr lang="es-ES" sz="2400" b="1" dirty="0" smtClean="0">
                <a:solidFill>
                  <a:srgbClr val="99FF33"/>
                </a:solidFill>
              </a:rPr>
              <a:t>. </a:t>
            </a:r>
          </a:p>
          <a:p>
            <a:endParaRPr lang="es-ES" sz="2400" b="1" dirty="0" smtClean="0">
              <a:solidFill>
                <a:srgbClr val="99FF33"/>
              </a:solidFill>
            </a:endParaRPr>
          </a:p>
          <a:p>
            <a:r>
              <a:rPr lang="es-ES" sz="2400" b="1" dirty="0" smtClean="0">
                <a:solidFill>
                  <a:srgbClr val="99FF33"/>
                </a:solidFill>
              </a:rPr>
              <a:t>En cierto modo, la modelización del clima es heredera de la predicción del tiempo.  Precursores importantes fueron </a:t>
            </a:r>
            <a:r>
              <a:rPr lang="es-ES" sz="2400" b="1" dirty="0" err="1" smtClean="0">
                <a:solidFill>
                  <a:srgbClr val="FFFF00"/>
                </a:solidFill>
              </a:rPr>
              <a:t>Bjerknes</a:t>
            </a:r>
            <a:r>
              <a:rPr lang="es-ES" sz="2400" b="1" dirty="0" smtClean="0">
                <a:solidFill>
                  <a:srgbClr val="99FF33"/>
                </a:solidFill>
              </a:rPr>
              <a:t> y </a:t>
            </a:r>
            <a:r>
              <a:rPr lang="es-ES" sz="2400" b="1" dirty="0" smtClean="0">
                <a:solidFill>
                  <a:srgbClr val="FFFF00"/>
                </a:solidFill>
              </a:rPr>
              <a:t>Richardson</a:t>
            </a:r>
            <a:r>
              <a:rPr lang="es-ES" sz="2400" b="1" dirty="0" smtClean="0">
                <a:solidFill>
                  <a:srgbClr val="99FF33"/>
                </a:solidFill>
              </a:rPr>
              <a:t>. Acabada la II Guerra Mundial se utilizó por primera vez un ordenador (hoy día haría reír a nuestros más jóvenes usuarios de la informática) para realizar la primera simulación del tiempo por métodos numéricos.</a:t>
            </a:r>
          </a:p>
          <a:p>
            <a:endParaRPr lang="es-ES" sz="2400" b="1" dirty="0" smtClean="0">
              <a:solidFill>
                <a:srgbClr val="99FF33"/>
              </a:solidFill>
            </a:endParaRPr>
          </a:p>
          <a:p>
            <a:r>
              <a:rPr lang="es-ES" sz="2400" b="1" dirty="0" smtClean="0">
                <a:solidFill>
                  <a:srgbClr val="99FF33"/>
                </a:solidFill>
              </a:rPr>
              <a:t>En un principio los modelos eran utilizados de forma </a:t>
            </a:r>
            <a:r>
              <a:rPr lang="es-ES" sz="2400" b="1" dirty="0" smtClean="0">
                <a:solidFill>
                  <a:srgbClr val="FFFF00"/>
                </a:solidFill>
              </a:rPr>
              <a:t>determinista</a:t>
            </a:r>
            <a:r>
              <a:rPr lang="es-ES" sz="2400" b="1" dirty="0" smtClean="0">
                <a:solidFill>
                  <a:srgbClr val="99FF33"/>
                </a:solidFill>
              </a:rPr>
              <a:t>; parecido a como se puede determinar la trayectoria de un objeto. </a:t>
            </a:r>
          </a:p>
          <a:p>
            <a:endParaRPr lang="es-ES" sz="2400" b="1" dirty="0" smtClean="0">
              <a:solidFill>
                <a:srgbClr val="99FF33"/>
              </a:solidFill>
            </a:endParaRPr>
          </a:p>
        </p:txBody>
      </p:sp>
    </p:spTree>
    <p:extLst>
      <p:ext uri="{BB962C8B-B14F-4D97-AF65-F5344CB8AC3E}">
        <p14:creationId xmlns:p14="http://schemas.microsoft.com/office/powerpoint/2010/main" val="44310470"/>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Effect transition="in" filter="checkerboard(across)">
                                      <p:cBhvr>
                                        <p:cTn id="1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88640"/>
            <a:ext cx="9144000" cy="6370975"/>
          </a:xfrm>
          <a:prstGeom prst="rect">
            <a:avLst/>
          </a:prstGeom>
          <a:noFill/>
        </p:spPr>
        <p:txBody>
          <a:bodyPr wrap="square" rtlCol="0">
            <a:spAutoFit/>
          </a:bodyPr>
          <a:lstStyle/>
          <a:p>
            <a:r>
              <a:rPr lang="es-ES" sz="2400" b="1" dirty="0" smtClean="0">
                <a:solidFill>
                  <a:srgbClr val="99FF33"/>
                </a:solidFill>
              </a:rPr>
              <a:t>Para predecir el tiempo, se parte del estado de la atmósfera en un momento dado (determinado por las observaciones) y un modelo se encarga de proporcionar el nuevo estado atmosférico al cabo de un cierto intervalo de tiempo, por ejemplo 24 h. El problema es, como se sabe después de los trabajos de </a:t>
            </a:r>
            <a:r>
              <a:rPr lang="es-ES" sz="2400" b="1" dirty="0" err="1" smtClean="0">
                <a:solidFill>
                  <a:srgbClr val="FFFF00"/>
                </a:solidFill>
              </a:rPr>
              <a:t>Lorenz</a:t>
            </a:r>
            <a:r>
              <a:rPr lang="es-ES" sz="2400" b="1" dirty="0" smtClean="0">
                <a:solidFill>
                  <a:srgbClr val="99FF33"/>
                </a:solidFill>
              </a:rPr>
              <a:t>, que el llamado efecto mariposa no permite que el proceso sea totalmente determinista.</a:t>
            </a:r>
          </a:p>
          <a:p>
            <a:endParaRPr lang="es-ES" sz="2400" b="1" dirty="0" smtClean="0">
              <a:solidFill>
                <a:srgbClr val="99FF33"/>
              </a:solidFill>
            </a:endParaRPr>
          </a:p>
          <a:p>
            <a:r>
              <a:rPr lang="es-ES" sz="2400" b="1" dirty="0" smtClean="0">
                <a:solidFill>
                  <a:srgbClr val="99FF33"/>
                </a:solidFill>
              </a:rPr>
              <a:t>Para las </a:t>
            </a:r>
            <a:r>
              <a:rPr lang="es-ES" sz="2400" b="1" dirty="0" smtClean="0">
                <a:solidFill>
                  <a:srgbClr val="FFFF00"/>
                </a:solidFill>
              </a:rPr>
              <a:t>proyecciones climáticas</a:t>
            </a:r>
            <a:r>
              <a:rPr lang="es-ES" sz="2400" b="1" dirty="0" smtClean="0">
                <a:solidFill>
                  <a:srgbClr val="99FF33"/>
                </a:solidFill>
              </a:rPr>
              <a:t>, el proceso es diferente. </a:t>
            </a:r>
            <a:r>
              <a:rPr lang="es-ES_tradnl" sz="2400" b="1" dirty="0" smtClean="0">
                <a:solidFill>
                  <a:srgbClr val="99FF33"/>
                </a:solidFill>
              </a:rPr>
              <a:t>Se trata de dar “resúmenes” a horizontes temporales largos que no se deducen (al menos solamente) del presente o del pasado climático. Es necesario considerar cómo cambian hacia el futuro los “motores” del clima, pero eso no se conoce. La alternativa son los </a:t>
            </a:r>
            <a:r>
              <a:rPr lang="es-ES_tradnl" sz="2400" b="1" dirty="0" smtClean="0">
                <a:solidFill>
                  <a:srgbClr val="FFFF00"/>
                </a:solidFill>
              </a:rPr>
              <a:t>escenarios</a:t>
            </a:r>
            <a:r>
              <a:rPr lang="es-ES_tradnl" sz="2400" b="1" dirty="0" smtClean="0">
                <a:solidFill>
                  <a:srgbClr val="99FF33"/>
                </a:solidFill>
              </a:rPr>
              <a:t>, que se deducen a partir de evoluciones plausibles, y no diferenciadas probabilísticamente, de todo lo que condiciona el clima (población, consumo energético, políticas ambientales, etc.). </a:t>
            </a:r>
            <a:endParaRPr lang="es-ES" sz="2400" b="1" dirty="0" smtClean="0">
              <a:solidFill>
                <a:srgbClr val="99FF33"/>
              </a:solidFill>
            </a:endParaRPr>
          </a:p>
        </p:txBody>
      </p:sp>
    </p:spTree>
    <p:extLst>
      <p:ext uri="{BB962C8B-B14F-4D97-AF65-F5344CB8AC3E}">
        <p14:creationId xmlns:p14="http://schemas.microsoft.com/office/powerpoint/2010/main" val="3321004320"/>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slide(fromBottom)">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88640"/>
            <a:ext cx="9144000" cy="6001643"/>
          </a:xfrm>
          <a:prstGeom prst="rect">
            <a:avLst/>
          </a:prstGeom>
          <a:noFill/>
        </p:spPr>
        <p:txBody>
          <a:bodyPr wrap="square" rtlCol="0">
            <a:spAutoFit/>
          </a:bodyPr>
          <a:lstStyle/>
          <a:p>
            <a:r>
              <a:rPr lang="es-ES" sz="2400" b="1" dirty="0" smtClean="0">
                <a:solidFill>
                  <a:srgbClr val="99FF33"/>
                </a:solidFill>
              </a:rPr>
              <a:t>En el límite, </a:t>
            </a:r>
            <a:r>
              <a:rPr lang="es-ES" sz="2400" b="1" dirty="0" smtClean="0">
                <a:solidFill>
                  <a:srgbClr val="FFFF00"/>
                </a:solidFill>
              </a:rPr>
              <a:t>podríamos equivocarnos </a:t>
            </a:r>
            <a:r>
              <a:rPr lang="es-ES" sz="2400" b="1" dirty="0" smtClean="0">
                <a:solidFill>
                  <a:srgbClr val="99FF33"/>
                </a:solidFill>
              </a:rPr>
              <a:t>todos los días </a:t>
            </a:r>
            <a:r>
              <a:rPr lang="es-ES" sz="2400" b="1" dirty="0" smtClean="0">
                <a:solidFill>
                  <a:srgbClr val="FFFF00"/>
                </a:solidFill>
              </a:rPr>
              <a:t>en la predicción del tiempo</a:t>
            </a:r>
            <a:r>
              <a:rPr lang="es-ES" sz="2400" b="1" dirty="0" smtClean="0">
                <a:solidFill>
                  <a:srgbClr val="99FF33"/>
                </a:solidFill>
              </a:rPr>
              <a:t> y sin embargo ser </a:t>
            </a:r>
            <a:r>
              <a:rPr lang="es-ES" sz="2400" b="1" dirty="0" smtClean="0">
                <a:solidFill>
                  <a:srgbClr val="FFFF00"/>
                </a:solidFill>
              </a:rPr>
              <a:t>correctas las simulaciones climáticas</a:t>
            </a:r>
            <a:r>
              <a:rPr lang="es-ES" sz="2400" b="1" dirty="0" smtClean="0">
                <a:solidFill>
                  <a:srgbClr val="99FF33"/>
                </a:solidFill>
              </a:rPr>
              <a:t>. Eso es precisamente lo que </a:t>
            </a:r>
            <a:r>
              <a:rPr lang="es-ES" sz="2400" b="1" dirty="0" smtClean="0">
                <a:solidFill>
                  <a:srgbClr val="FFFF00"/>
                </a:solidFill>
              </a:rPr>
              <a:t>se verifica</a:t>
            </a:r>
            <a:r>
              <a:rPr lang="es-ES" sz="2400" b="1" dirty="0" smtClean="0">
                <a:solidFill>
                  <a:srgbClr val="99FF33"/>
                </a:solidFill>
              </a:rPr>
              <a:t> en las simulaciones del clima presente, </a:t>
            </a:r>
            <a:r>
              <a:rPr lang="es-ES" sz="2400" b="1" dirty="0" smtClean="0">
                <a:solidFill>
                  <a:srgbClr val="FFFF00"/>
                </a:solidFill>
              </a:rPr>
              <a:t>si los estadísticos son semejantes a la realidad</a:t>
            </a:r>
            <a:r>
              <a:rPr lang="es-ES" sz="2400" b="1" dirty="0" smtClean="0">
                <a:solidFill>
                  <a:srgbClr val="99FF33"/>
                </a:solidFill>
              </a:rPr>
              <a:t>, </a:t>
            </a:r>
            <a:r>
              <a:rPr lang="es-ES" sz="2400" b="1" dirty="0" smtClean="0">
                <a:solidFill>
                  <a:srgbClr val="FFFF00"/>
                </a:solidFill>
              </a:rPr>
              <a:t>no si hay semejanza día a día</a:t>
            </a:r>
            <a:r>
              <a:rPr lang="es-ES" sz="2400" b="1" dirty="0" smtClean="0">
                <a:solidFill>
                  <a:srgbClr val="99FF33"/>
                </a:solidFill>
              </a:rPr>
              <a:t>.  Las </a:t>
            </a:r>
            <a:r>
              <a:rPr lang="es-ES" sz="2400" b="1" dirty="0" smtClean="0">
                <a:solidFill>
                  <a:srgbClr val="FFFF00"/>
                </a:solidFill>
              </a:rPr>
              <a:t>verificaciones</a:t>
            </a:r>
            <a:r>
              <a:rPr lang="es-ES" sz="2400" b="1" dirty="0" smtClean="0">
                <a:solidFill>
                  <a:srgbClr val="99FF33"/>
                </a:solidFill>
              </a:rPr>
              <a:t> constituyen una de las razones por las que se tiene </a:t>
            </a:r>
            <a:r>
              <a:rPr lang="es-ES" sz="2400" b="1" dirty="0" smtClean="0">
                <a:solidFill>
                  <a:srgbClr val="FFFF00"/>
                </a:solidFill>
              </a:rPr>
              <a:t>confianza en los modelos</a:t>
            </a:r>
            <a:r>
              <a:rPr lang="es-ES" sz="2400" b="1" dirty="0" smtClean="0">
                <a:solidFill>
                  <a:srgbClr val="99FF33"/>
                </a:solidFill>
              </a:rPr>
              <a:t> de simulación del clima. </a:t>
            </a:r>
          </a:p>
          <a:p>
            <a:endParaRPr lang="es-ES" sz="2400" b="1" dirty="0" smtClean="0">
              <a:solidFill>
                <a:srgbClr val="99FF33"/>
              </a:solidFill>
            </a:endParaRPr>
          </a:p>
          <a:p>
            <a:r>
              <a:rPr lang="es-ES" sz="2400" b="1" dirty="0" smtClean="0">
                <a:solidFill>
                  <a:srgbClr val="99FF33"/>
                </a:solidFill>
              </a:rPr>
              <a:t>En cierto modo, es semejante al l</a:t>
            </a:r>
            <a:r>
              <a:rPr lang="es-ES" sz="2400" b="1" dirty="0" smtClean="0">
                <a:solidFill>
                  <a:srgbClr val="FFFF00"/>
                </a:solidFill>
              </a:rPr>
              <a:t>anzamiento de un dado </a:t>
            </a:r>
            <a:r>
              <a:rPr lang="es-ES" sz="2400" b="1" dirty="0" smtClean="0">
                <a:solidFill>
                  <a:srgbClr val="99FF33"/>
                </a:solidFill>
              </a:rPr>
              <a:t>al aire desde el mismo punto y con la misma velocidad. Conociéndose la trayectoria, </a:t>
            </a:r>
            <a:r>
              <a:rPr lang="es-ES" sz="2400" b="1" dirty="0" smtClean="0">
                <a:solidFill>
                  <a:srgbClr val="FFFF00"/>
                </a:solidFill>
              </a:rPr>
              <a:t>no estamos seguros </a:t>
            </a:r>
            <a:r>
              <a:rPr lang="es-ES" sz="2400" b="1" dirty="0" smtClean="0">
                <a:solidFill>
                  <a:srgbClr val="99FF33"/>
                </a:solidFill>
              </a:rPr>
              <a:t>de que siempre vaya a </a:t>
            </a:r>
            <a:r>
              <a:rPr lang="es-ES" sz="2400" b="1" dirty="0" smtClean="0">
                <a:solidFill>
                  <a:srgbClr val="FFFF00"/>
                </a:solidFill>
              </a:rPr>
              <a:t>salir la misma cara </a:t>
            </a:r>
            <a:r>
              <a:rPr lang="es-ES" sz="2400" b="1" dirty="0" smtClean="0">
                <a:solidFill>
                  <a:srgbClr val="99FF33"/>
                </a:solidFill>
              </a:rPr>
              <a:t>en la parte superior del dado. Más bien estaríamos seguros de lo contrario. Sin embargo</a:t>
            </a:r>
            <a:r>
              <a:rPr lang="es-ES" sz="2400" b="1" dirty="0" smtClean="0">
                <a:solidFill>
                  <a:srgbClr val="FFFF00"/>
                </a:solidFill>
              </a:rPr>
              <a:t>, lanzando muchas veces </a:t>
            </a:r>
            <a:r>
              <a:rPr lang="es-ES" sz="2400" b="1" dirty="0" smtClean="0">
                <a:solidFill>
                  <a:srgbClr val="99FF33"/>
                </a:solidFill>
              </a:rPr>
              <a:t>un mismo dado (claro, no trucado) sí que </a:t>
            </a:r>
            <a:r>
              <a:rPr lang="es-ES" sz="2400" b="1" dirty="0" smtClean="0">
                <a:solidFill>
                  <a:srgbClr val="FFFF00"/>
                </a:solidFill>
              </a:rPr>
              <a:t>conocemos los estadísticos </a:t>
            </a:r>
            <a:r>
              <a:rPr lang="es-ES" sz="2400" b="1" dirty="0" smtClean="0">
                <a:solidFill>
                  <a:srgbClr val="99FF33"/>
                </a:solidFill>
              </a:rPr>
              <a:t>del resultado.</a:t>
            </a:r>
          </a:p>
        </p:txBody>
      </p:sp>
    </p:spTree>
    <p:extLst>
      <p:ext uri="{BB962C8B-B14F-4D97-AF65-F5344CB8AC3E}">
        <p14:creationId xmlns:p14="http://schemas.microsoft.com/office/powerpoint/2010/main" val="740911627"/>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idx="4294967295"/>
          </p:nvPr>
        </p:nvSpPr>
        <p:spPr>
          <a:xfrm>
            <a:off x="323528" y="0"/>
            <a:ext cx="8820473" cy="6496050"/>
          </a:xfrm>
        </p:spPr>
        <p:txBody>
          <a:bodyPr anchor="ctr"/>
          <a:lstStyle/>
          <a:p>
            <a:pPr>
              <a:spcAft>
                <a:spcPts val="4800"/>
              </a:spcAft>
            </a:pPr>
            <a:r>
              <a:rPr lang="es-ES" sz="3200" dirty="0" smtClean="0">
                <a:solidFill>
                  <a:srgbClr val="FFFF00"/>
                </a:solidFill>
              </a:rPr>
              <a:t>Proyecciones climáticas: escenarios</a:t>
            </a:r>
            <a:br>
              <a:rPr lang="es-ES" sz="3200" dirty="0" smtClean="0">
                <a:solidFill>
                  <a:srgbClr val="FFFF00"/>
                </a:solidFill>
              </a:rPr>
            </a:br>
            <a:r>
              <a:rPr lang="es-ES" sz="3200" dirty="0" smtClean="0">
                <a:solidFill>
                  <a:srgbClr val="FFFF00"/>
                </a:solidFill>
              </a:rPr>
              <a:t/>
            </a:r>
            <a:br>
              <a:rPr lang="es-ES" sz="3200" dirty="0" smtClean="0">
                <a:solidFill>
                  <a:srgbClr val="FFFF00"/>
                </a:solidFill>
              </a:rPr>
            </a:br>
            <a:endParaRPr lang="es-ES_tradnl" sz="3200" dirty="0">
              <a:solidFill>
                <a:srgbClr val="FFFF00"/>
              </a:solidFill>
            </a:endParaRPr>
          </a:p>
        </p:txBody>
      </p:sp>
      <p:sp>
        <p:nvSpPr>
          <p:cNvPr id="6147" name="Rectangle 4"/>
          <p:cNvSpPr>
            <a:spLocks noChangeArrowheads="1"/>
          </p:cNvSpPr>
          <p:nvPr/>
        </p:nvSpPr>
        <p:spPr bwMode="auto">
          <a:xfrm>
            <a:off x="7910513" y="5213350"/>
            <a:ext cx="184150" cy="457200"/>
          </a:xfrm>
          <a:prstGeom prst="rect">
            <a:avLst/>
          </a:prstGeom>
          <a:noFill/>
          <a:ln w="9525">
            <a:noFill/>
            <a:miter lim="800000"/>
            <a:headEnd/>
            <a:tailEnd/>
          </a:ln>
        </p:spPr>
        <p:txBody>
          <a:bodyPr wrap="none">
            <a:spAutoFit/>
          </a:bodyPr>
          <a:lstStyle/>
          <a:p>
            <a:pPr algn="r" defTabSz="914400">
              <a:spcBef>
                <a:spcPct val="0"/>
              </a:spcBef>
            </a:pPr>
            <a:endParaRPr lang="en-GB">
              <a:solidFill>
                <a:srgbClr val="000000"/>
              </a:solidFill>
              <a:latin typeface="Times New Roman" pitchFamily="18" charset="0"/>
            </a:endParaRPr>
          </a:p>
        </p:txBody>
      </p:sp>
      <p:sp>
        <p:nvSpPr>
          <p:cNvPr id="6148" name="Rectangle 5"/>
          <p:cNvSpPr>
            <a:spLocks noChangeArrowheads="1"/>
          </p:cNvSpPr>
          <p:nvPr/>
        </p:nvSpPr>
        <p:spPr bwMode="auto">
          <a:xfrm>
            <a:off x="4438650" y="5830888"/>
            <a:ext cx="184150" cy="457200"/>
          </a:xfrm>
          <a:prstGeom prst="rect">
            <a:avLst/>
          </a:prstGeom>
          <a:noFill/>
          <a:ln w="9525">
            <a:noFill/>
            <a:miter lim="800000"/>
            <a:headEnd/>
            <a:tailEnd/>
          </a:ln>
        </p:spPr>
        <p:txBody>
          <a:bodyPr wrap="none">
            <a:spAutoFit/>
          </a:bodyPr>
          <a:lstStyle/>
          <a:p>
            <a:pPr algn="r" defTabSz="914400">
              <a:spcBef>
                <a:spcPct val="0"/>
              </a:spcBef>
            </a:pPr>
            <a:endParaRPr lang="en-GB">
              <a:solidFill>
                <a:srgbClr val="000000"/>
              </a:solidFill>
              <a:latin typeface="Times New Roman" pitchFamily="18" charset="0"/>
            </a:endParaRPr>
          </a:p>
        </p:txBody>
      </p:sp>
    </p:spTree>
    <p:extLst>
      <p:ext uri="{BB962C8B-B14F-4D97-AF65-F5344CB8AC3E}">
        <p14:creationId xmlns:p14="http://schemas.microsoft.com/office/powerpoint/2010/main" val="373404788"/>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9"/>
          <p:cNvPicPr>
            <a:picLocks noChangeAspect="1" noChangeArrowheads="1"/>
          </p:cNvPicPr>
          <p:nvPr/>
        </p:nvPicPr>
        <p:blipFill>
          <a:blip r:embed="rId2" cstate="print"/>
          <a:srcRect/>
          <a:stretch>
            <a:fillRect/>
          </a:stretch>
        </p:blipFill>
        <p:spPr bwMode="auto">
          <a:xfrm>
            <a:off x="1676400" y="0"/>
            <a:ext cx="5986798" cy="6477000"/>
          </a:xfrm>
          <a:prstGeom prst="rect">
            <a:avLst/>
          </a:prstGeom>
          <a:solidFill>
            <a:schemeClr val="accent1"/>
          </a:solidFill>
          <a:ln w="9525">
            <a:noFill/>
            <a:miter lim="800000"/>
            <a:headEnd/>
            <a:tailEnd/>
          </a:ln>
        </p:spPr>
      </p:pic>
      <p:pic>
        <p:nvPicPr>
          <p:cNvPr id="165890" name="Picture 2"/>
          <p:cNvPicPr>
            <a:picLocks noChangeAspect="1" noChangeArrowheads="1"/>
          </p:cNvPicPr>
          <p:nvPr/>
        </p:nvPicPr>
        <p:blipFill>
          <a:blip r:embed="rId3" cstate="print"/>
          <a:srcRect/>
          <a:stretch>
            <a:fillRect/>
          </a:stretch>
        </p:blipFill>
        <p:spPr bwMode="auto">
          <a:xfrm>
            <a:off x="0" y="2057400"/>
            <a:ext cx="9144000" cy="2737370"/>
          </a:xfrm>
          <a:prstGeom prst="rect">
            <a:avLst/>
          </a:prstGeom>
          <a:noFill/>
          <a:ln w="9525">
            <a:noFill/>
            <a:miter lim="800000"/>
            <a:headEnd/>
            <a:tailEnd/>
          </a:ln>
        </p:spPr>
      </p:pic>
    </p:spTree>
    <p:extLst>
      <p:ext uri="{BB962C8B-B14F-4D97-AF65-F5344CB8AC3E}">
        <p14:creationId xmlns:p14="http://schemas.microsoft.com/office/powerpoint/2010/main" val="3890045050"/>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18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65890"/>
                                        </p:tgtEl>
                                        <p:attrNameLst>
                                          <p:attrName>style.visibility</p:attrName>
                                        </p:attrNameLst>
                                      </p:cBhvr>
                                      <p:to>
                                        <p:strVal val="visible"/>
                                      </p:to>
                                    </p:set>
                                    <p:animEffect transition="in" filter="dissolve">
                                      <p:cBhvr>
                                        <p:cTn id="11" dur="500"/>
                                        <p:tgtEl>
                                          <p:spTgt spid="165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715963" y="301625"/>
            <a:ext cx="7893050" cy="522288"/>
          </a:xfrm>
          <a:prstGeom prst="rect">
            <a:avLst/>
          </a:prstGeom>
          <a:noFill/>
          <a:ln w="12700">
            <a:noFill/>
            <a:miter lim="800000"/>
            <a:headEnd/>
            <a:tailEnd/>
          </a:ln>
        </p:spPr>
        <p:txBody>
          <a:bodyPr wrap="none">
            <a:prstTxWarp prst="textNoShape">
              <a:avLst/>
            </a:prstTxWarp>
            <a:spAutoFit/>
          </a:bodyPr>
          <a:lstStyle/>
          <a:p>
            <a:pPr algn="ctr" eaLnBrk="0" fontAlgn="base" hangingPunct="0">
              <a:spcBef>
                <a:spcPct val="20000"/>
              </a:spcBef>
              <a:spcAft>
                <a:spcPct val="0"/>
              </a:spcAft>
              <a:buFont typeface="Times" pitchFamily="1" charset="0"/>
              <a:buNone/>
            </a:pPr>
            <a:r>
              <a:rPr lang="es-ES_tradnl" sz="2800" b="1">
                <a:solidFill>
                  <a:srgbClr val="FFFF00"/>
                </a:solidFill>
              </a:rPr>
              <a:t>Escenarios de Emisiones (SRES, IPCC, 2000)</a:t>
            </a:r>
            <a:endParaRPr lang="es-ES_tradnl" sz="2800" b="1">
              <a:solidFill>
                <a:srgbClr val="FFFF00"/>
              </a:solidFill>
              <a:latin typeface="Times New Roman" pitchFamily="1" charset="0"/>
            </a:endParaRPr>
          </a:p>
        </p:txBody>
      </p:sp>
      <p:sp>
        <p:nvSpPr>
          <p:cNvPr id="46083" name="Text Box 3"/>
          <p:cNvSpPr txBox="1">
            <a:spLocks noChangeArrowheads="1"/>
          </p:cNvSpPr>
          <p:nvPr/>
        </p:nvSpPr>
        <p:spPr bwMode="auto">
          <a:xfrm>
            <a:off x="1731963" y="2192338"/>
            <a:ext cx="1698625" cy="4068762"/>
          </a:xfrm>
          <a:prstGeom prst="rect">
            <a:avLst/>
          </a:prstGeom>
          <a:noFill/>
          <a:ln w="12700">
            <a:noFill/>
            <a:miter lim="800000"/>
            <a:headEnd/>
            <a:tailEnd/>
          </a:ln>
        </p:spPr>
        <p:txBody>
          <a:bodyPr wrap="none">
            <a:prstTxWarp prst="textNoShape">
              <a:avLst/>
            </a:prstTxWarp>
            <a:spAutoFit/>
          </a:bodyPr>
          <a:lstStyle/>
          <a:p>
            <a:pPr algn="ctr" eaLnBrk="0" fontAlgn="base" hangingPunct="0">
              <a:spcBef>
                <a:spcPct val="20000"/>
              </a:spcBef>
              <a:spcAft>
                <a:spcPct val="0"/>
              </a:spcAft>
              <a:buFont typeface="Times" pitchFamily="1" charset="0"/>
              <a:buChar char="•"/>
            </a:pPr>
            <a:endParaRPr lang="es-ES_tradnl" sz="2800" b="1" u="sng">
              <a:solidFill>
                <a:srgbClr val="000000"/>
              </a:solidFill>
              <a:latin typeface="Times New Roman" pitchFamily="1" charset="0"/>
            </a:endParaRPr>
          </a:p>
          <a:p>
            <a:pPr algn="ctr" eaLnBrk="0" fontAlgn="base" hangingPunct="0">
              <a:spcBef>
                <a:spcPct val="20000"/>
              </a:spcBef>
              <a:spcAft>
                <a:spcPct val="0"/>
              </a:spcAft>
              <a:buFont typeface="Times" pitchFamily="1" charset="0"/>
              <a:buChar char="•"/>
            </a:pPr>
            <a:endParaRPr lang="es-ES_tradnl" sz="2800" b="1" u="sng">
              <a:solidFill>
                <a:srgbClr val="000000"/>
              </a:solidFill>
              <a:latin typeface="Times New Roman" pitchFamily="1" charset="0"/>
            </a:endParaRPr>
          </a:p>
          <a:p>
            <a:pPr algn="ctr" eaLnBrk="0" fontAlgn="base" hangingPunct="0">
              <a:spcBef>
                <a:spcPct val="20000"/>
              </a:spcBef>
              <a:spcAft>
                <a:spcPct val="0"/>
              </a:spcAft>
              <a:buFont typeface="Times" pitchFamily="1" charset="0"/>
              <a:buNone/>
            </a:pPr>
            <a:r>
              <a:rPr lang="es-ES_tradnl" sz="2800" b="1" u="sng">
                <a:solidFill>
                  <a:srgbClr val="FFFFFF"/>
                </a:solidFill>
                <a:latin typeface="Times New Roman" pitchFamily="1" charset="0"/>
              </a:rPr>
              <a:t>Escenario</a:t>
            </a:r>
            <a:endParaRPr lang="es-ES_tradnl" sz="2400">
              <a:solidFill>
                <a:srgbClr val="FF0000"/>
              </a:solidFill>
              <a:latin typeface="Times New Roman" pitchFamily="1" charset="0"/>
            </a:endParaRPr>
          </a:p>
          <a:p>
            <a:pPr algn="ctr" eaLnBrk="0" fontAlgn="base" hangingPunct="0">
              <a:spcBef>
                <a:spcPct val="20000"/>
              </a:spcBef>
              <a:spcAft>
                <a:spcPct val="0"/>
              </a:spcAft>
              <a:buFont typeface="Times" pitchFamily="1" charset="0"/>
              <a:buNone/>
            </a:pPr>
            <a:endParaRPr lang="es-ES_tradnl" sz="1600">
              <a:solidFill>
                <a:srgbClr val="FF0000"/>
              </a:solidFill>
              <a:latin typeface="Times New Roman" pitchFamily="1" charset="0"/>
            </a:endParaRPr>
          </a:p>
          <a:p>
            <a:pPr algn="ctr" eaLnBrk="0" fontAlgn="base" hangingPunct="0">
              <a:spcBef>
                <a:spcPct val="20000"/>
              </a:spcBef>
              <a:spcAft>
                <a:spcPct val="0"/>
              </a:spcAft>
              <a:buFont typeface="Times" pitchFamily="1" charset="0"/>
              <a:buNone/>
            </a:pPr>
            <a:endParaRPr lang="es-ES_tradnl" sz="2400">
              <a:solidFill>
                <a:srgbClr val="FF0000"/>
              </a:solidFill>
              <a:latin typeface="Times New Roman" pitchFamily="1" charset="0"/>
            </a:endParaRPr>
          </a:p>
          <a:p>
            <a:pPr algn="ctr" eaLnBrk="0" fontAlgn="base" hangingPunct="0">
              <a:spcBef>
                <a:spcPct val="20000"/>
              </a:spcBef>
              <a:spcAft>
                <a:spcPct val="0"/>
              </a:spcAft>
              <a:buFont typeface="Times" pitchFamily="1" charset="0"/>
              <a:buNone/>
            </a:pPr>
            <a:r>
              <a:rPr lang="es-ES_tradnl" sz="2400">
                <a:solidFill>
                  <a:srgbClr val="00CC99"/>
                </a:solidFill>
                <a:latin typeface="Times New Roman" pitchFamily="1" charset="0"/>
              </a:rPr>
              <a:t>B1 (G, A)</a:t>
            </a:r>
            <a:endParaRPr lang="es-ES_tradnl" sz="2400">
              <a:solidFill>
                <a:srgbClr val="FF0000"/>
              </a:solidFill>
              <a:latin typeface="Times New Roman" pitchFamily="1" charset="0"/>
            </a:endParaRPr>
          </a:p>
          <a:p>
            <a:pPr algn="ctr" eaLnBrk="0" fontAlgn="base" hangingPunct="0">
              <a:spcBef>
                <a:spcPct val="20000"/>
              </a:spcBef>
              <a:spcAft>
                <a:spcPct val="0"/>
              </a:spcAft>
              <a:buFont typeface="Times" pitchFamily="1" charset="0"/>
              <a:buNone/>
            </a:pPr>
            <a:r>
              <a:rPr lang="es-ES_tradnl" sz="2400">
                <a:solidFill>
                  <a:srgbClr val="00FFFF"/>
                </a:solidFill>
                <a:latin typeface="Times New Roman" pitchFamily="1" charset="0"/>
              </a:rPr>
              <a:t>B2 (R, A)</a:t>
            </a:r>
          </a:p>
          <a:p>
            <a:pPr algn="ctr" eaLnBrk="0" fontAlgn="base" hangingPunct="0">
              <a:spcBef>
                <a:spcPct val="20000"/>
              </a:spcBef>
              <a:spcAft>
                <a:spcPct val="0"/>
              </a:spcAft>
              <a:buFont typeface="Times" pitchFamily="1" charset="0"/>
              <a:buNone/>
            </a:pPr>
            <a:r>
              <a:rPr lang="es-ES_tradnl" sz="2400">
                <a:solidFill>
                  <a:srgbClr val="B2B2B2"/>
                </a:solidFill>
                <a:latin typeface="Times New Roman" pitchFamily="1" charset="0"/>
              </a:rPr>
              <a:t>A1 (G, E)</a:t>
            </a:r>
            <a:endParaRPr lang="es-ES_tradnl" sz="2400">
              <a:solidFill>
                <a:srgbClr val="FF0000"/>
              </a:solidFill>
              <a:latin typeface="Times New Roman" pitchFamily="1" charset="0"/>
            </a:endParaRPr>
          </a:p>
          <a:p>
            <a:pPr algn="ctr" eaLnBrk="0" fontAlgn="base" hangingPunct="0">
              <a:spcBef>
                <a:spcPct val="20000"/>
              </a:spcBef>
              <a:spcAft>
                <a:spcPct val="0"/>
              </a:spcAft>
              <a:buFont typeface="Times" pitchFamily="1" charset="0"/>
              <a:buNone/>
            </a:pPr>
            <a:r>
              <a:rPr lang="es-ES_tradnl" sz="2400">
                <a:solidFill>
                  <a:srgbClr val="FF0000"/>
                </a:solidFill>
                <a:latin typeface="Times New Roman" pitchFamily="1" charset="0"/>
              </a:rPr>
              <a:t>A2 (R, E)</a:t>
            </a:r>
          </a:p>
        </p:txBody>
      </p:sp>
      <p:sp>
        <p:nvSpPr>
          <p:cNvPr id="46084" name="Text Box 4"/>
          <p:cNvSpPr txBox="1">
            <a:spLocks noChangeArrowheads="1"/>
          </p:cNvSpPr>
          <p:nvPr/>
        </p:nvSpPr>
        <p:spPr bwMode="auto">
          <a:xfrm>
            <a:off x="3733800" y="2192338"/>
            <a:ext cx="903288" cy="4068762"/>
          </a:xfrm>
          <a:prstGeom prst="rect">
            <a:avLst/>
          </a:prstGeom>
          <a:noFill/>
          <a:ln w="12700">
            <a:noFill/>
            <a:miter lim="800000"/>
            <a:headEnd/>
            <a:tailEnd/>
          </a:ln>
        </p:spPr>
        <p:txBody>
          <a:bodyPr wrap="none">
            <a:prstTxWarp prst="textNoShape">
              <a:avLst/>
            </a:prstTxWarp>
            <a:spAutoFit/>
          </a:bodyPr>
          <a:lstStyle/>
          <a:p>
            <a:pPr algn="ctr" eaLnBrk="0" fontAlgn="base" hangingPunct="0">
              <a:spcBef>
                <a:spcPct val="20000"/>
              </a:spcBef>
              <a:spcAft>
                <a:spcPct val="0"/>
              </a:spcAft>
              <a:buFont typeface="Times" pitchFamily="1" charset="0"/>
              <a:buNone/>
            </a:pPr>
            <a:r>
              <a:rPr lang="es-ES_tradnl" sz="2800" b="1" u="sng">
                <a:solidFill>
                  <a:srgbClr val="FFFFFF"/>
                </a:solidFill>
                <a:latin typeface="Times New Roman" pitchFamily="1" charset="0"/>
              </a:rPr>
              <a:t>2020</a:t>
            </a:r>
            <a:endParaRPr lang="es-ES_tradnl" sz="2400">
              <a:solidFill>
                <a:srgbClr val="FF0000"/>
              </a:solidFill>
              <a:latin typeface="Times New Roman" pitchFamily="1" charset="0"/>
            </a:endParaRPr>
          </a:p>
          <a:p>
            <a:pPr algn="ctr" eaLnBrk="0" fontAlgn="base" hangingPunct="0">
              <a:spcBef>
                <a:spcPct val="20000"/>
              </a:spcBef>
              <a:spcAft>
                <a:spcPct val="0"/>
              </a:spcAft>
              <a:buFont typeface="Times" pitchFamily="1" charset="0"/>
              <a:buChar char="•"/>
            </a:pPr>
            <a:endParaRPr lang="es-ES_tradnl" sz="2400">
              <a:solidFill>
                <a:srgbClr val="FF0000"/>
              </a:solidFill>
              <a:latin typeface="Times New Roman" pitchFamily="1" charset="0"/>
            </a:endParaRPr>
          </a:p>
          <a:p>
            <a:pPr algn="ctr" eaLnBrk="0" fontAlgn="base" hangingPunct="0">
              <a:spcBef>
                <a:spcPct val="20000"/>
              </a:spcBef>
              <a:spcAft>
                <a:spcPct val="0"/>
              </a:spcAft>
              <a:buFont typeface="Times" pitchFamily="1" charset="0"/>
              <a:buNone/>
            </a:pPr>
            <a:r>
              <a:rPr lang="es-ES_tradnl" sz="2400" i="1">
                <a:solidFill>
                  <a:srgbClr val="FFFFFF"/>
                </a:solidFill>
                <a:latin typeface="Times New Roman" pitchFamily="1" charset="0"/>
              </a:rPr>
              <a:t>CO</a:t>
            </a:r>
            <a:r>
              <a:rPr lang="es-ES_tradnl" sz="2400" i="1" baseline="-25000">
                <a:solidFill>
                  <a:srgbClr val="FFFFFF"/>
                </a:solidFill>
                <a:latin typeface="Times New Roman" pitchFamily="1" charset="0"/>
              </a:rPr>
              <a:t>2</a:t>
            </a:r>
            <a:endParaRPr lang="es-ES_tradnl" sz="2400" i="1">
              <a:solidFill>
                <a:srgbClr val="CCCCFF"/>
              </a:solidFill>
              <a:latin typeface="Times New Roman" pitchFamily="1" charset="0"/>
            </a:endParaRPr>
          </a:p>
          <a:p>
            <a:pPr algn="ctr" eaLnBrk="0" fontAlgn="base" hangingPunct="0">
              <a:spcBef>
                <a:spcPct val="20000"/>
              </a:spcBef>
              <a:spcAft>
                <a:spcPct val="0"/>
              </a:spcAft>
              <a:buFont typeface="Times" pitchFamily="1" charset="0"/>
              <a:buNone/>
            </a:pPr>
            <a:r>
              <a:rPr lang="es-ES_tradnl" sz="2400" i="1">
                <a:solidFill>
                  <a:srgbClr val="FFFFFF"/>
                </a:solidFill>
                <a:latin typeface="Times New Roman" pitchFamily="1" charset="0"/>
              </a:rPr>
              <a:t>ppm</a:t>
            </a:r>
            <a:endParaRPr lang="es-ES_tradnl" sz="2400">
              <a:solidFill>
                <a:srgbClr val="FF0000"/>
              </a:solidFill>
              <a:latin typeface="Times New Roman" pitchFamily="1" charset="0"/>
            </a:endParaRPr>
          </a:p>
          <a:p>
            <a:pPr algn="ctr" eaLnBrk="0" fontAlgn="base" hangingPunct="0">
              <a:spcBef>
                <a:spcPct val="20000"/>
              </a:spcBef>
              <a:spcAft>
                <a:spcPct val="0"/>
              </a:spcAft>
              <a:buFont typeface="Times" pitchFamily="1" charset="0"/>
              <a:buNone/>
            </a:pPr>
            <a:endParaRPr lang="es-ES_tradnl" sz="2400">
              <a:solidFill>
                <a:srgbClr val="FF0000"/>
              </a:solidFill>
              <a:latin typeface="Times New Roman" pitchFamily="1" charset="0"/>
            </a:endParaRPr>
          </a:p>
          <a:p>
            <a:pPr algn="ctr" eaLnBrk="0" fontAlgn="base" hangingPunct="0">
              <a:spcBef>
                <a:spcPct val="20000"/>
              </a:spcBef>
              <a:spcAft>
                <a:spcPct val="0"/>
              </a:spcAft>
              <a:buFont typeface="Times" pitchFamily="1" charset="0"/>
              <a:buNone/>
            </a:pPr>
            <a:r>
              <a:rPr lang="es-ES_tradnl" sz="2400">
                <a:solidFill>
                  <a:srgbClr val="00CC99"/>
                </a:solidFill>
                <a:latin typeface="Times New Roman" pitchFamily="1" charset="0"/>
              </a:rPr>
              <a:t>408</a:t>
            </a:r>
            <a:endParaRPr lang="es-ES_tradnl" sz="2400">
              <a:solidFill>
                <a:srgbClr val="FF0000"/>
              </a:solidFill>
              <a:latin typeface="Times New Roman" pitchFamily="1" charset="0"/>
            </a:endParaRPr>
          </a:p>
          <a:p>
            <a:pPr algn="ctr" eaLnBrk="0" fontAlgn="base" hangingPunct="0">
              <a:spcBef>
                <a:spcPct val="20000"/>
              </a:spcBef>
              <a:spcAft>
                <a:spcPct val="0"/>
              </a:spcAft>
              <a:buFont typeface="Times" pitchFamily="1" charset="0"/>
              <a:buNone/>
            </a:pPr>
            <a:r>
              <a:rPr lang="es-ES_tradnl" sz="2400">
                <a:solidFill>
                  <a:srgbClr val="00FFFF"/>
                </a:solidFill>
                <a:latin typeface="Times New Roman" pitchFamily="1" charset="0"/>
              </a:rPr>
              <a:t>413</a:t>
            </a:r>
            <a:endParaRPr lang="es-ES_tradnl" sz="2400">
              <a:solidFill>
                <a:srgbClr val="FF0000"/>
              </a:solidFill>
              <a:latin typeface="Times New Roman" pitchFamily="1" charset="0"/>
            </a:endParaRPr>
          </a:p>
          <a:p>
            <a:pPr algn="ctr" eaLnBrk="0" fontAlgn="base" hangingPunct="0">
              <a:spcBef>
                <a:spcPct val="20000"/>
              </a:spcBef>
              <a:spcAft>
                <a:spcPct val="0"/>
              </a:spcAft>
              <a:buFont typeface="Times" pitchFamily="1" charset="0"/>
              <a:buNone/>
            </a:pPr>
            <a:r>
              <a:rPr lang="es-ES_tradnl" sz="2400">
                <a:solidFill>
                  <a:srgbClr val="B2B2B2"/>
                </a:solidFill>
                <a:latin typeface="Times New Roman" pitchFamily="1" charset="0"/>
              </a:rPr>
              <a:t>423</a:t>
            </a:r>
            <a:endParaRPr lang="es-ES_tradnl" sz="2400">
              <a:solidFill>
                <a:srgbClr val="FF0000"/>
              </a:solidFill>
              <a:latin typeface="Times New Roman" pitchFamily="1" charset="0"/>
            </a:endParaRPr>
          </a:p>
          <a:p>
            <a:pPr algn="ctr" eaLnBrk="0" fontAlgn="base" hangingPunct="0">
              <a:spcBef>
                <a:spcPct val="20000"/>
              </a:spcBef>
              <a:spcAft>
                <a:spcPct val="0"/>
              </a:spcAft>
              <a:buFont typeface="Times" pitchFamily="1" charset="0"/>
              <a:buNone/>
            </a:pPr>
            <a:r>
              <a:rPr lang="es-ES_tradnl" sz="2400">
                <a:solidFill>
                  <a:srgbClr val="FF0000"/>
                </a:solidFill>
                <a:latin typeface="Times New Roman" pitchFamily="1" charset="0"/>
              </a:rPr>
              <a:t>418</a:t>
            </a:r>
          </a:p>
        </p:txBody>
      </p:sp>
      <p:sp>
        <p:nvSpPr>
          <p:cNvPr id="46085" name="Text Box 5"/>
          <p:cNvSpPr txBox="1">
            <a:spLocks noChangeArrowheads="1"/>
          </p:cNvSpPr>
          <p:nvPr/>
        </p:nvSpPr>
        <p:spPr bwMode="auto">
          <a:xfrm>
            <a:off x="5181600" y="2192338"/>
            <a:ext cx="903288" cy="4068762"/>
          </a:xfrm>
          <a:prstGeom prst="rect">
            <a:avLst/>
          </a:prstGeom>
          <a:noFill/>
          <a:ln w="12700">
            <a:noFill/>
            <a:miter lim="800000"/>
            <a:headEnd/>
            <a:tailEnd/>
          </a:ln>
        </p:spPr>
        <p:txBody>
          <a:bodyPr wrap="none">
            <a:prstTxWarp prst="textNoShape">
              <a:avLst/>
            </a:prstTxWarp>
            <a:spAutoFit/>
          </a:bodyPr>
          <a:lstStyle/>
          <a:p>
            <a:pPr algn="ctr" eaLnBrk="0" fontAlgn="base" hangingPunct="0">
              <a:spcBef>
                <a:spcPct val="20000"/>
              </a:spcBef>
              <a:spcAft>
                <a:spcPct val="0"/>
              </a:spcAft>
              <a:buFont typeface="Times" pitchFamily="1" charset="0"/>
              <a:buNone/>
            </a:pPr>
            <a:r>
              <a:rPr lang="es-ES_tradnl" sz="2800" b="1" u="sng">
                <a:solidFill>
                  <a:srgbClr val="FFFFFF"/>
                </a:solidFill>
                <a:latin typeface="Times New Roman" pitchFamily="1" charset="0"/>
              </a:rPr>
              <a:t>2050</a:t>
            </a:r>
            <a:endParaRPr lang="es-ES_tradnl" sz="2400">
              <a:solidFill>
                <a:srgbClr val="FF0000"/>
              </a:solidFill>
              <a:latin typeface="Times New Roman" pitchFamily="1" charset="0"/>
            </a:endParaRPr>
          </a:p>
          <a:p>
            <a:pPr algn="ctr" eaLnBrk="0" fontAlgn="base" hangingPunct="0">
              <a:spcBef>
                <a:spcPct val="20000"/>
              </a:spcBef>
              <a:spcAft>
                <a:spcPct val="0"/>
              </a:spcAft>
              <a:buFont typeface="Times" pitchFamily="1" charset="0"/>
              <a:buChar char="•"/>
            </a:pPr>
            <a:endParaRPr lang="es-ES_tradnl" sz="2400">
              <a:solidFill>
                <a:srgbClr val="FF0000"/>
              </a:solidFill>
              <a:latin typeface="Times New Roman" pitchFamily="1" charset="0"/>
            </a:endParaRPr>
          </a:p>
          <a:p>
            <a:pPr algn="ctr" eaLnBrk="0" fontAlgn="base" hangingPunct="0">
              <a:spcBef>
                <a:spcPct val="20000"/>
              </a:spcBef>
              <a:spcAft>
                <a:spcPct val="0"/>
              </a:spcAft>
              <a:buFont typeface="Times" pitchFamily="1" charset="0"/>
              <a:buNone/>
            </a:pPr>
            <a:r>
              <a:rPr lang="es-ES_tradnl" sz="2400" i="1">
                <a:solidFill>
                  <a:srgbClr val="FFFFFF"/>
                </a:solidFill>
                <a:latin typeface="Times New Roman" pitchFamily="1" charset="0"/>
              </a:rPr>
              <a:t>CO</a:t>
            </a:r>
            <a:r>
              <a:rPr lang="es-ES_tradnl" sz="2400" i="1" baseline="-25000">
                <a:solidFill>
                  <a:srgbClr val="FFFFFF"/>
                </a:solidFill>
                <a:latin typeface="Times New Roman" pitchFamily="1" charset="0"/>
              </a:rPr>
              <a:t>2</a:t>
            </a:r>
            <a:endParaRPr lang="es-ES_tradnl" sz="2400" i="1">
              <a:solidFill>
                <a:srgbClr val="CCCCFF"/>
              </a:solidFill>
              <a:latin typeface="Times New Roman" pitchFamily="1" charset="0"/>
            </a:endParaRPr>
          </a:p>
          <a:p>
            <a:pPr algn="ctr" eaLnBrk="0" fontAlgn="base" hangingPunct="0">
              <a:spcBef>
                <a:spcPct val="20000"/>
              </a:spcBef>
              <a:spcAft>
                <a:spcPct val="0"/>
              </a:spcAft>
              <a:buFont typeface="Times" pitchFamily="1" charset="0"/>
              <a:buNone/>
            </a:pPr>
            <a:r>
              <a:rPr lang="es-ES_tradnl" sz="2400" i="1">
                <a:solidFill>
                  <a:srgbClr val="FFFFFF"/>
                </a:solidFill>
                <a:latin typeface="Times New Roman" pitchFamily="1" charset="0"/>
              </a:rPr>
              <a:t>ppm</a:t>
            </a:r>
            <a:endParaRPr lang="es-ES_tradnl" sz="2400">
              <a:solidFill>
                <a:srgbClr val="FF0000"/>
              </a:solidFill>
              <a:latin typeface="Times New Roman" pitchFamily="1" charset="0"/>
            </a:endParaRPr>
          </a:p>
          <a:p>
            <a:pPr algn="ctr" eaLnBrk="0" fontAlgn="base" hangingPunct="0">
              <a:spcBef>
                <a:spcPct val="20000"/>
              </a:spcBef>
              <a:spcAft>
                <a:spcPct val="0"/>
              </a:spcAft>
              <a:buFont typeface="Times" pitchFamily="1" charset="0"/>
              <a:buNone/>
            </a:pPr>
            <a:endParaRPr lang="es-ES_tradnl" sz="2400">
              <a:solidFill>
                <a:srgbClr val="FF0000"/>
              </a:solidFill>
              <a:latin typeface="Times New Roman" pitchFamily="1" charset="0"/>
            </a:endParaRPr>
          </a:p>
          <a:p>
            <a:pPr algn="ctr" eaLnBrk="0" fontAlgn="base" hangingPunct="0">
              <a:spcBef>
                <a:spcPct val="20000"/>
              </a:spcBef>
              <a:spcAft>
                <a:spcPct val="0"/>
              </a:spcAft>
              <a:buFont typeface="Times" pitchFamily="1" charset="0"/>
              <a:buNone/>
            </a:pPr>
            <a:r>
              <a:rPr lang="es-ES_tradnl" sz="2400">
                <a:solidFill>
                  <a:srgbClr val="00CC99"/>
                </a:solidFill>
                <a:latin typeface="Times New Roman" pitchFamily="1" charset="0"/>
              </a:rPr>
              <a:t>470</a:t>
            </a:r>
            <a:endParaRPr lang="es-ES_tradnl" sz="2400">
              <a:solidFill>
                <a:srgbClr val="FF0000"/>
              </a:solidFill>
              <a:latin typeface="Times New Roman" pitchFamily="1" charset="0"/>
            </a:endParaRPr>
          </a:p>
          <a:p>
            <a:pPr algn="ctr" eaLnBrk="0" fontAlgn="base" hangingPunct="0">
              <a:spcBef>
                <a:spcPct val="20000"/>
              </a:spcBef>
              <a:spcAft>
                <a:spcPct val="0"/>
              </a:spcAft>
              <a:buFont typeface="Times" pitchFamily="1" charset="0"/>
              <a:buNone/>
            </a:pPr>
            <a:r>
              <a:rPr lang="es-ES_tradnl" sz="2400">
                <a:solidFill>
                  <a:srgbClr val="00FFFF"/>
                </a:solidFill>
                <a:latin typeface="Times New Roman" pitchFamily="1" charset="0"/>
              </a:rPr>
              <a:t>484</a:t>
            </a:r>
            <a:endParaRPr lang="es-ES_tradnl" sz="2400">
              <a:solidFill>
                <a:srgbClr val="FF0000"/>
              </a:solidFill>
              <a:latin typeface="Times New Roman" pitchFamily="1" charset="0"/>
            </a:endParaRPr>
          </a:p>
          <a:p>
            <a:pPr algn="ctr" eaLnBrk="0" fontAlgn="base" hangingPunct="0">
              <a:spcBef>
                <a:spcPct val="20000"/>
              </a:spcBef>
              <a:spcAft>
                <a:spcPct val="0"/>
              </a:spcAft>
              <a:buFont typeface="Times" pitchFamily="1" charset="0"/>
              <a:buNone/>
            </a:pPr>
            <a:r>
              <a:rPr lang="es-ES_tradnl" sz="2400">
                <a:solidFill>
                  <a:srgbClr val="B2B2B2"/>
                </a:solidFill>
                <a:latin typeface="Times New Roman" pitchFamily="1" charset="0"/>
              </a:rPr>
              <a:t>534</a:t>
            </a:r>
            <a:endParaRPr lang="es-ES_tradnl" sz="2400">
              <a:solidFill>
                <a:srgbClr val="FF0000"/>
              </a:solidFill>
              <a:latin typeface="Times New Roman" pitchFamily="1" charset="0"/>
            </a:endParaRPr>
          </a:p>
          <a:p>
            <a:pPr algn="ctr" eaLnBrk="0" fontAlgn="base" hangingPunct="0">
              <a:spcBef>
                <a:spcPct val="20000"/>
              </a:spcBef>
              <a:spcAft>
                <a:spcPct val="0"/>
              </a:spcAft>
              <a:buFont typeface="Times" pitchFamily="1" charset="0"/>
              <a:buNone/>
            </a:pPr>
            <a:r>
              <a:rPr lang="es-ES_tradnl" sz="2400">
                <a:solidFill>
                  <a:srgbClr val="FF0000"/>
                </a:solidFill>
                <a:latin typeface="Times New Roman" pitchFamily="1" charset="0"/>
              </a:rPr>
              <a:t>530</a:t>
            </a:r>
          </a:p>
        </p:txBody>
      </p:sp>
      <p:sp>
        <p:nvSpPr>
          <p:cNvPr id="46086" name="Text Box 6"/>
          <p:cNvSpPr txBox="1">
            <a:spLocks noChangeArrowheads="1"/>
          </p:cNvSpPr>
          <p:nvPr/>
        </p:nvSpPr>
        <p:spPr bwMode="auto">
          <a:xfrm>
            <a:off x="6705600" y="2192338"/>
            <a:ext cx="903288" cy="4068762"/>
          </a:xfrm>
          <a:prstGeom prst="rect">
            <a:avLst/>
          </a:prstGeom>
          <a:noFill/>
          <a:ln w="12700">
            <a:noFill/>
            <a:miter lim="800000"/>
            <a:headEnd/>
            <a:tailEnd/>
          </a:ln>
        </p:spPr>
        <p:txBody>
          <a:bodyPr wrap="none">
            <a:prstTxWarp prst="textNoShape">
              <a:avLst/>
            </a:prstTxWarp>
            <a:spAutoFit/>
          </a:bodyPr>
          <a:lstStyle/>
          <a:p>
            <a:pPr algn="ctr" eaLnBrk="0" fontAlgn="base" hangingPunct="0">
              <a:spcBef>
                <a:spcPct val="20000"/>
              </a:spcBef>
              <a:spcAft>
                <a:spcPct val="0"/>
              </a:spcAft>
              <a:buFont typeface="Times" pitchFamily="1" charset="0"/>
              <a:buNone/>
            </a:pPr>
            <a:r>
              <a:rPr lang="es-ES_tradnl" sz="2800" b="1" u="sng">
                <a:solidFill>
                  <a:srgbClr val="FFFFFF"/>
                </a:solidFill>
                <a:latin typeface="Times New Roman" pitchFamily="1" charset="0"/>
              </a:rPr>
              <a:t>2080</a:t>
            </a:r>
            <a:endParaRPr lang="es-ES_tradnl" sz="2400">
              <a:solidFill>
                <a:srgbClr val="FF0000"/>
              </a:solidFill>
              <a:latin typeface="Times New Roman" pitchFamily="1" charset="0"/>
            </a:endParaRPr>
          </a:p>
          <a:p>
            <a:pPr algn="ctr" eaLnBrk="0" fontAlgn="base" hangingPunct="0">
              <a:spcBef>
                <a:spcPct val="20000"/>
              </a:spcBef>
              <a:spcAft>
                <a:spcPct val="0"/>
              </a:spcAft>
              <a:buFont typeface="Times" pitchFamily="1" charset="0"/>
              <a:buNone/>
            </a:pPr>
            <a:endParaRPr lang="es-ES_tradnl" sz="2400">
              <a:solidFill>
                <a:srgbClr val="FF0000"/>
              </a:solidFill>
              <a:latin typeface="Times New Roman" pitchFamily="1" charset="0"/>
            </a:endParaRPr>
          </a:p>
          <a:p>
            <a:pPr algn="ctr" eaLnBrk="0" fontAlgn="base" hangingPunct="0">
              <a:spcBef>
                <a:spcPct val="20000"/>
              </a:spcBef>
              <a:spcAft>
                <a:spcPct val="0"/>
              </a:spcAft>
              <a:buFont typeface="Times" pitchFamily="1" charset="0"/>
              <a:buNone/>
            </a:pPr>
            <a:r>
              <a:rPr lang="es-ES_tradnl" sz="2400" i="1">
                <a:solidFill>
                  <a:srgbClr val="FFFFFF"/>
                </a:solidFill>
                <a:latin typeface="Times New Roman" pitchFamily="1" charset="0"/>
              </a:rPr>
              <a:t>CO</a:t>
            </a:r>
            <a:r>
              <a:rPr lang="es-ES_tradnl" sz="2400" i="1" baseline="-25000">
                <a:solidFill>
                  <a:srgbClr val="FFFFFF"/>
                </a:solidFill>
                <a:latin typeface="Times New Roman" pitchFamily="1" charset="0"/>
              </a:rPr>
              <a:t>2</a:t>
            </a:r>
            <a:endParaRPr lang="es-ES_tradnl" sz="2400" i="1">
              <a:solidFill>
                <a:srgbClr val="CCCCFF"/>
              </a:solidFill>
              <a:latin typeface="Times New Roman" pitchFamily="1" charset="0"/>
            </a:endParaRPr>
          </a:p>
          <a:p>
            <a:pPr algn="ctr" eaLnBrk="0" fontAlgn="base" hangingPunct="0">
              <a:spcBef>
                <a:spcPct val="20000"/>
              </a:spcBef>
              <a:spcAft>
                <a:spcPct val="0"/>
              </a:spcAft>
              <a:buFont typeface="Times" pitchFamily="1" charset="0"/>
              <a:buNone/>
            </a:pPr>
            <a:r>
              <a:rPr lang="es-ES_tradnl" sz="2400" i="1">
                <a:solidFill>
                  <a:srgbClr val="FFFFFF"/>
                </a:solidFill>
                <a:latin typeface="Times New Roman" pitchFamily="1" charset="0"/>
              </a:rPr>
              <a:t>ppm</a:t>
            </a:r>
            <a:endParaRPr lang="es-ES_tradnl" sz="2400">
              <a:solidFill>
                <a:srgbClr val="FF0000"/>
              </a:solidFill>
              <a:latin typeface="Times New Roman" pitchFamily="1" charset="0"/>
            </a:endParaRPr>
          </a:p>
          <a:p>
            <a:pPr algn="ctr" eaLnBrk="0" fontAlgn="base" hangingPunct="0">
              <a:spcBef>
                <a:spcPct val="20000"/>
              </a:spcBef>
              <a:spcAft>
                <a:spcPct val="0"/>
              </a:spcAft>
              <a:buFont typeface="Times" pitchFamily="1" charset="0"/>
              <a:buNone/>
            </a:pPr>
            <a:endParaRPr lang="es-ES_tradnl" sz="2400">
              <a:solidFill>
                <a:srgbClr val="FF0000"/>
              </a:solidFill>
              <a:latin typeface="Times New Roman" pitchFamily="1" charset="0"/>
            </a:endParaRPr>
          </a:p>
          <a:p>
            <a:pPr algn="ctr" eaLnBrk="0" fontAlgn="base" hangingPunct="0">
              <a:spcBef>
                <a:spcPct val="20000"/>
              </a:spcBef>
              <a:spcAft>
                <a:spcPct val="0"/>
              </a:spcAft>
              <a:buFont typeface="Times" pitchFamily="1" charset="0"/>
              <a:buNone/>
            </a:pPr>
            <a:r>
              <a:rPr lang="es-ES_tradnl" sz="2400">
                <a:solidFill>
                  <a:srgbClr val="00CC99"/>
                </a:solidFill>
                <a:latin typeface="Times New Roman" pitchFamily="1" charset="0"/>
              </a:rPr>
              <a:t>541</a:t>
            </a:r>
            <a:endParaRPr lang="es-ES_tradnl" sz="2400">
              <a:solidFill>
                <a:srgbClr val="FF0000"/>
              </a:solidFill>
              <a:latin typeface="Times New Roman" pitchFamily="1" charset="0"/>
            </a:endParaRPr>
          </a:p>
          <a:p>
            <a:pPr algn="ctr" eaLnBrk="0" fontAlgn="base" hangingPunct="0">
              <a:spcBef>
                <a:spcPct val="20000"/>
              </a:spcBef>
              <a:spcAft>
                <a:spcPct val="0"/>
              </a:spcAft>
              <a:buFont typeface="Times" pitchFamily="1" charset="0"/>
              <a:buNone/>
            </a:pPr>
            <a:r>
              <a:rPr lang="es-ES_tradnl" sz="2400">
                <a:solidFill>
                  <a:srgbClr val="00FFFF"/>
                </a:solidFill>
                <a:latin typeface="Times New Roman" pitchFamily="1" charset="0"/>
              </a:rPr>
              <a:t>563</a:t>
            </a:r>
            <a:endParaRPr lang="es-ES_tradnl" sz="2400">
              <a:solidFill>
                <a:srgbClr val="FF0000"/>
              </a:solidFill>
              <a:latin typeface="Times New Roman" pitchFamily="1" charset="0"/>
            </a:endParaRPr>
          </a:p>
          <a:p>
            <a:pPr algn="ctr" eaLnBrk="0" fontAlgn="base" hangingPunct="0">
              <a:spcBef>
                <a:spcPct val="20000"/>
              </a:spcBef>
              <a:spcAft>
                <a:spcPct val="0"/>
              </a:spcAft>
              <a:buFont typeface="Times" pitchFamily="1" charset="0"/>
              <a:buNone/>
            </a:pPr>
            <a:r>
              <a:rPr lang="es-ES_tradnl" sz="2400">
                <a:solidFill>
                  <a:srgbClr val="B2B2B2"/>
                </a:solidFill>
                <a:latin typeface="Times New Roman" pitchFamily="1" charset="0"/>
              </a:rPr>
              <a:t>647</a:t>
            </a:r>
            <a:endParaRPr lang="es-ES_tradnl" sz="2400">
              <a:solidFill>
                <a:srgbClr val="FF0000"/>
              </a:solidFill>
              <a:latin typeface="Times New Roman" pitchFamily="1" charset="0"/>
            </a:endParaRPr>
          </a:p>
          <a:p>
            <a:pPr algn="ctr" eaLnBrk="0" fontAlgn="base" hangingPunct="0">
              <a:spcBef>
                <a:spcPct val="20000"/>
              </a:spcBef>
              <a:spcAft>
                <a:spcPct val="0"/>
              </a:spcAft>
              <a:buFont typeface="Times" pitchFamily="1" charset="0"/>
              <a:buNone/>
            </a:pPr>
            <a:r>
              <a:rPr lang="es-ES_tradnl" sz="2400">
                <a:solidFill>
                  <a:srgbClr val="FF0000"/>
                </a:solidFill>
                <a:latin typeface="Times New Roman" pitchFamily="1" charset="0"/>
              </a:rPr>
              <a:t>691</a:t>
            </a:r>
          </a:p>
        </p:txBody>
      </p:sp>
      <p:graphicFrame>
        <p:nvGraphicFramePr>
          <p:cNvPr id="438288" name="Group 16"/>
          <p:cNvGraphicFramePr>
            <a:graphicFrameLocks noGrp="1"/>
          </p:cNvGraphicFramePr>
          <p:nvPr/>
        </p:nvGraphicFramePr>
        <p:xfrm>
          <a:off x="1085850" y="1900238"/>
          <a:ext cx="7138987" cy="4424708"/>
        </p:xfrm>
        <a:graphic>
          <a:graphicData uri="http://schemas.openxmlformats.org/drawingml/2006/table">
            <a:tbl>
              <a:tblPr/>
              <a:tblGrid>
                <a:gridCol w="7138987"/>
              </a:tblGrid>
              <a:tr h="4424708">
                <a:tc>
                  <a:txBody>
                    <a:bodyPr/>
                    <a:lstStyle/>
                    <a:p>
                      <a:pPr marL="0" marR="0" lvl="0" indent="0" algn="l" defTabSz="914400" rtl="0" eaLnBrk="0" fontAlgn="base" latinLnBrk="0" hangingPunct="0">
                        <a:lnSpc>
                          <a:spcPct val="100000"/>
                        </a:lnSpc>
                        <a:spcBef>
                          <a:spcPct val="20000"/>
                        </a:spcBef>
                        <a:spcAft>
                          <a:spcPct val="0"/>
                        </a:spcAft>
                        <a:buClrTx/>
                        <a:buSzTx/>
                        <a:buFont typeface="Times" pitchFamily="18" charset="0"/>
                        <a:buNone/>
                        <a:tabLst/>
                      </a:pPr>
                      <a:endParaRPr kumimoji="0" lang="es-ES" sz="2000" b="0" i="0" u="none" strike="noStrike" cap="none" normalizeH="0" baseline="0" dirty="0" smtClean="0">
                        <a:ln>
                          <a:noFill/>
                        </a:ln>
                        <a:solidFill>
                          <a:schemeClr val="bg1"/>
                        </a:solidFill>
                        <a:effectLst/>
                        <a:latin typeface="Arial" pitchFamily="34"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bl>
          </a:graphicData>
        </a:graphic>
      </p:graphicFrame>
      <p:sp>
        <p:nvSpPr>
          <p:cNvPr id="46093" name="Line 7"/>
          <p:cNvSpPr>
            <a:spLocks noChangeShapeType="1"/>
          </p:cNvSpPr>
          <p:nvPr/>
        </p:nvSpPr>
        <p:spPr bwMode="auto">
          <a:xfrm>
            <a:off x="0" y="1006475"/>
            <a:ext cx="9144000" cy="0"/>
          </a:xfrm>
          <a:prstGeom prst="line">
            <a:avLst/>
          </a:prstGeom>
          <a:noFill/>
          <a:ln w="38100">
            <a:solidFill>
              <a:srgbClr val="0000FF"/>
            </a:solidFill>
            <a:round/>
            <a:headEnd/>
            <a:tailEnd/>
          </a:ln>
        </p:spPr>
        <p:txBody>
          <a:bodyPr>
            <a:prstTxWarp prst="textNoShape">
              <a:avLst/>
            </a:prstTxWarp>
          </a:bodyPr>
          <a:lstStyle/>
          <a:p>
            <a:pPr eaLnBrk="0" fontAlgn="base" hangingPunct="0">
              <a:spcBef>
                <a:spcPct val="20000"/>
              </a:spcBef>
              <a:spcAft>
                <a:spcPct val="0"/>
              </a:spcAft>
              <a:buFont typeface="Times" pitchFamily="1" charset="0"/>
              <a:buChar char="•"/>
            </a:pPr>
            <a:endParaRPr lang="es-ES_tradnl" sz="2400" smtClean="0">
              <a:solidFill>
                <a:srgbClr val="000000"/>
              </a:solidFill>
            </a:endParaRPr>
          </a:p>
        </p:txBody>
      </p:sp>
    </p:spTree>
    <p:extLst>
      <p:ext uri="{BB962C8B-B14F-4D97-AF65-F5344CB8AC3E}">
        <p14:creationId xmlns:p14="http://schemas.microsoft.com/office/powerpoint/2010/main" val="2538587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12158" y="772596"/>
            <a:ext cx="9144001" cy="4992463"/>
          </a:xfrm>
          <a:prstGeom prst="rect">
            <a:avLst/>
          </a:prstGeom>
          <a:noFill/>
          <a:ln w="9525">
            <a:noFill/>
            <a:miter lim="800000"/>
            <a:headEnd/>
            <a:tailEnd/>
          </a:ln>
        </p:spPr>
      </p:pic>
    </p:spTree>
    <p:extLst>
      <p:ext uri="{BB962C8B-B14F-4D97-AF65-F5344CB8AC3E}">
        <p14:creationId xmlns:p14="http://schemas.microsoft.com/office/powerpoint/2010/main" val="359554"/>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15" name="Picture 3"/>
          <p:cNvPicPr>
            <a:picLocks noChangeAspect="1" noChangeArrowheads="1"/>
          </p:cNvPicPr>
          <p:nvPr/>
        </p:nvPicPr>
        <p:blipFill>
          <a:blip r:embed="rId2" cstate="print"/>
          <a:srcRect/>
          <a:stretch>
            <a:fillRect/>
          </a:stretch>
        </p:blipFill>
        <p:spPr bwMode="auto">
          <a:xfrm>
            <a:off x="2930525" y="1336675"/>
            <a:ext cx="6213475" cy="4876800"/>
          </a:xfrm>
          <a:prstGeom prst="rect">
            <a:avLst/>
          </a:prstGeom>
          <a:noFill/>
          <a:ln w="9525">
            <a:noFill/>
            <a:miter lim="800000"/>
            <a:headEnd/>
            <a:tailEnd/>
          </a:ln>
          <a:effectLst/>
        </p:spPr>
      </p:pic>
      <p:sp>
        <p:nvSpPr>
          <p:cNvPr id="371719" name="Text Box 7"/>
          <p:cNvSpPr txBox="1">
            <a:spLocks noChangeArrowheads="1"/>
          </p:cNvSpPr>
          <p:nvPr/>
        </p:nvSpPr>
        <p:spPr bwMode="auto">
          <a:xfrm>
            <a:off x="539750" y="1568450"/>
            <a:ext cx="184150" cy="457200"/>
          </a:xfrm>
          <a:prstGeom prst="rect">
            <a:avLst/>
          </a:prstGeom>
          <a:noFill/>
          <a:ln w="9525">
            <a:noFill/>
            <a:miter lim="800000"/>
            <a:headEnd/>
            <a:tailEnd/>
          </a:ln>
          <a:effectLst/>
        </p:spPr>
        <p:txBody>
          <a:bodyPr wrap="none">
            <a:spAutoFit/>
          </a:bodyPr>
          <a:lstStyle/>
          <a:p>
            <a:pPr algn="r">
              <a:spcBef>
                <a:spcPct val="0"/>
              </a:spcBef>
              <a:buFontTx/>
              <a:buNone/>
            </a:pPr>
            <a:endParaRPr lang="en-GB"/>
          </a:p>
        </p:txBody>
      </p:sp>
      <p:sp>
        <p:nvSpPr>
          <p:cNvPr id="371723" name="Text Box 11"/>
          <p:cNvSpPr txBox="1">
            <a:spLocks noGrp="1" noChangeArrowheads="1"/>
          </p:cNvSpPr>
          <p:nvPr>
            <p:ph type="body" idx="1"/>
          </p:nvPr>
        </p:nvSpPr>
        <p:spPr>
          <a:xfrm>
            <a:off x="0" y="0"/>
            <a:ext cx="9144000" cy="6858000"/>
          </a:xfrm>
          <a:noFill/>
          <a:ln/>
        </p:spPr>
        <p:txBody>
          <a:bodyPr/>
          <a:lstStyle/>
          <a:p>
            <a:pPr>
              <a:buFont typeface="Times" pitchFamily="18" charset="0"/>
              <a:buNone/>
            </a:pPr>
            <a:endParaRPr lang="es-ES_tradnl" dirty="0">
              <a:latin typeface="TimesNewRomanPSMT" charset="0"/>
            </a:endParaRPr>
          </a:p>
          <a:p>
            <a:pPr algn="r">
              <a:spcBef>
                <a:spcPct val="0"/>
              </a:spcBef>
              <a:buFontTx/>
              <a:buNone/>
            </a:pPr>
            <a:endParaRPr lang="es-ES_tradnl" dirty="0">
              <a:solidFill>
                <a:schemeClr val="tx1"/>
              </a:solidFill>
            </a:endParaRPr>
          </a:p>
        </p:txBody>
      </p:sp>
      <p:sp>
        <p:nvSpPr>
          <p:cNvPr id="371724" name="Text Box 12"/>
          <p:cNvSpPr txBox="1">
            <a:spLocks noChangeArrowheads="1"/>
          </p:cNvSpPr>
          <p:nvPr/>
        </p:nvSpPr>
        <p:spPr bwMode="auto">
          <a:xfrm>
            <a:off x="177800" y="1368425"/>
            <a:ext cx="2711450" cy="4893647"/>
          </a:xfrm>
          <a:prstGeom prst="rect">
            <a:avLst/>
          </a:prstGeom>
          <a:noFill/>
          <a:ln w="9525">
            <a:noFill/>
            <a:miter lim="800000"/>
            <a:headEnd/>
            <a:tailEnd/>
          </a:ln>
          <a:effectLst/>
        </p:spPr>
        <p:txBody>
          <a:bodyPr>
            <a:spAutoFit/>
          </a:bodyPr>
          <a:lstStyle/>
          <a:p>
            <a:pPr>
              <a:spcBef>
                <a:spcPct val="0"/>
              </a:spcBef>
              <a:buFontTx/>
              <a:buNone/>
            </a:pPr>
            <a:r>
              <a:rPr lang="fr-CH" sz="2400" dirty="0">
                <a:solidFill>
                  <a:schemeClr val="bg1"/>
                </a:solidFill>
              </a:rPr>
              <a:t>El </a:t>
            </a:r>
            <a:r>
              <a:rPr lang="fr-CH" sz="2400" dirty="0" err="1">
                <a:solidFill>
                  <a:schemeClr val="bg1"/>
                </a:solidFill>
              </a:rPr>
              <a:t>calentamiento</a:t>
            </a:r>
            <a:r>
              <a:rPr lang="fr-CH" sz="2400" dirty="0">
                <a:solidFill>
                  <a:schemeClr val="bg1"/>
                </a:solidFill>
              </a:rPr>
              <a:t> </a:t>
            </a:r>
            <a:r>
              <a:rPr lang="fr-CH" sz="2400" dirty="0" err="1">
                <a:solidFill>
                  <a:schemeClr val="bg1"/>
                </a:solidFill>
              </a:rPr>
              <a:t>proyectado</a:t>
            </a:r>
            <a:r>
              <a:rPr lang="fr-CH" sz="2400" dirty="0">
                <a:solidFill>
                  <a:schemeClr val="bg1"/>
                </a:solidFill>
              </a:rPr>
              <a:t> para el s XXI se </a:t>
            </a:r>
            <a:r>
              <a:rPr lang="fr-CH" sz="2400" dirty="0" err="1">
                <a:solidFill>
                  <a:schemeClr val="bg1"/>
                </a:solidFill>
              </a:rPr>
              <a:t>espera</a:t>
            </a:r>
            <a:r>
              <a:rPr lang="fr-CH" sz="2400" dirty="0">
                <a:solidFill>
                  <a:schemeClr val="bg1"/>
                </a:solidFill>
              </a:rPr>
              <a:t> que </a:t>
            </a:r>
            <a:r>
              <a:rPr lang="fr-CH" sz="2400" dirty="0" err="1">
                <a:solidFill>
                  <a:schemeClr val="bg1"/>
                </a:solidFill>
              </a:rPr>
              <a:t>sea</a:t>
            </a:r>
            <a:endParaRPr lang="en-US" sz="2400" dirty="0">
              <a:solidFill>
                <a:schemeClr val="bg1"/>
              </a:solidFill>
            </a:endParaRPr>
          </a:p>
          <a:p>
            <a:pPr>
              <a:spcBef>
                <a:spcPct val="0"/>
              </a:spcBef>
              <a:buFontTx/>
              <a:buNone/>
            </a:pPr>
            <a:endParaRPr lang="en-US" sz="2400" dirty="0">
              <a:solidFill>
                <a:schemeClr val="bg1"/>
              </a:solidFill>
            </a:endParaRPr>
          </a:p>
          <a:p>
            <a:pPr>
              <a:spcBef>
                <a:spcPct val="0"/>
              </a:spcBef>
              <a:buFontTx/>
              <a:buNone/>
            </a:pPr>
            <a:r>
              <a:rPr lang="en-US" sz="2400" dirty="0">
                <a:solidFill>
                  <a:srgbClr val="FFFF00"/>
                </a:solidFill>
              </a:rPr>
              <a:t>mayor</a:t>
            </a:r>
            <a:r>
              <a:rPr lang="en-US" sz="2400" dirty="0">
                <a:solidFill>
                  <a:schemeClr val="bg1"/>
                </a:solidFill>
              </a:rPr>
              <a:t> </a:t>
            </a:r>
            <a:r>
              <a:rPr lang="en-US" sz="2400" dirty="0" err="1">
                <a:solidFill>
                  <a:schemeClr val="bg1"/>
                </a:solidFill>
              </a:rPr>
              <a:t>sobre</a:t>
            </a:r>
            <a:r>
              <a:rPr lang="en-US" sz="2400" dirty="0">
                <a:solidFill>
                  <a:schemeClr val="bg1"/>
                </a:solidFill>
              </a:rPr>
              <a:t> </a:t>
            </a:r>
            <a:r>
              <a:rPr lang="en-US" sz="2400" dirty="0" err="1">
                <a:solidFill>
                  <a:schemeClr val="bg1"/>
                </a:solidFill>
              </a:rPr>
              <a:t>tierra</a:t>
            </a:r>
            <a:r>
              <a:rPr lang="en-US" sz="2400" dirty="0">
                <a:solidFill>
                  <a:schemeClr val="bg1"/>
                </a:solidFill>
              </a:rPr>
              <a:t> y a </a:t>
            </a:r>
            <a:r>
              <a:rPr lang="en-US" sz="2400" dirty="0" err="1">
                <a:solidFill>
                  <a:schemeClr val="bg1"/>
                </a:solidFill>
              </a:rPr>
              <a:t>altas</a:t>
            </a:r>
            <a:r>
              <a:rPr lang="en-US" sz="2400" dirty="0">
                <a:solidFill>
                  <a:schemeClr val="bg1"/>
                </a:solidFill>
              </a:rPr>
              <a:t> latitudes del HN</a:t>
            </a:r>
          </a:p>
          <a:p>
            <a:pPr>
              <a:spcBef>
                <a:spcPct val="0"/>
              </a:spcBef>
              <a:buFontTx/>
              <a:buNone/>
            </a:pPr>
            <a:r>
              <a:rPr lang="en-US" sz="2400" dirty="0">
                <a:solidFill>
                  <a:schemeClr val="bg1"/>
                </a:solidFill>
              </a:rPr>
              <a:t>y</a:t>
            </a:r>
          </a:p>
          <a:p>
            <a:pPr>
              <a:spcBef>
                <a:spcPct val="0"/>
              </a:spcBef>
              <a:buFontTx/>
              <a:buNone/>
            </a:pPr>
            <a:r>
              <a:rPr lang="en-US" sz="2400" dirty="0" err="1">
                <a:solidFill>
                  <a:srgbClr val="FFFF00"/>
                </a:solidFill>
              </a:rPr>
              <a:t>menor</a:t>
            </a:r>
            <a:r>
              <a:rPr lang="en-US" sz="2400" dirty="0">
                <a:solidFill>
                  <a:schemeClr val="bg1"/>
                </a:solidFill>
              </a:rPr>
              <a:t> </a:t>
            </a:r>
            <a:r>
              <a:rPr lang="en-US" sz="2400" dirty="0" err="1">
                <a:solidFill>
                  <a:schemeClr val="bg1"/>
                </a:solidFill>
              </a:rPr>
              <a:t>sobre</a:t>
            </a:r>
            <a:r>
              <a:rPr lang="en-US" sz="2400" dirty="0">
                <a:solidFill>
                  <a:schemeClr val="bg1"/>
                </a:solidFill>
              </a:rPr>
              <a:t> el </a:t>
            </a:r>
            <a:r>
              <a:rPr lang="en-US" sz="2400" dirty="0" err="1">
                <a:solidFill>
                  <a:schemeClr val="bg1"/>
                </a:solidFill>
              </a:rPr>
              <a:t>océano</a:t>
            </a:r>
            <a:r>
              <a:rPr lang="en-US" sz="2400" dirty="0">
                <a:solidFill>
                  <a:schemeClr val="bg1"/>
                </a:solidFill>
              </a:rPr>
              <a:t> austral y parte del </a:t>
            </a:r>
            <a:r>
              <a:rPr lang="en-US" sz="2400" dirty="0" err="1">
                <a:solidFill>
                  <a:schemeClr val="bg1"/>
                </a:solidFill>
              </a:rPr>
              <a:t>atlántico</a:t>
            </a:r>
            <a:r>
              <a:rPr lang="en-US" sz="2400" dirty="0">
                <a:solidFill>
                  <a:schemeClr val="bg1"/>
                </a:solidFill>
              </a:rPr>
              <a:t> </a:t>
            </a:r>
            <a:r>
              <a:rPr lang="en-US" sz="2400" dirty="0" err="1">
                <a:solidFill>
                  <a:schemeClr val="bg1"/>
                </a:solidFill>
              </a:rPr>
              <a:t>norte</a:t>
            </a:r>
            <a:endParaRPr lang="en-US" sz="2400" dirty="0">
              <a:solidFill>
                <a:schemeClr val="bg1"/>
              </a:solidFill>
            </a:endParaRPr>
          </a:p>
        </p:txBody>
      </p:sp>
      <p:sp>
        <p:nvSpPr>
          <p:cNvPr id="371725" name="Rectangle 13"/>
          <p:cNvSpPr>
            <a:spLocks noGrp="1" noChangeArrowheads="1"/>
          </p:cNvSpPr>
          <p:nvPr>
            <p:ph type="title"/>
          </p:nvPr>
        </p:nvSpPr>
        <p:spPr>
          <a:xfrm>
            <a:off x="0" y="0"/>
            <a:ext cx="9144000" cy="746125"/>
          </a:xfrm>
          <a:noFill/>
          <a:ln/>
        </p:spPr>
        <p:txBody>
          <a:bodyPr/>
          <a:lstStyle/>
          <a:p>
            <a:r>
              <a:rPr lang="es-ES_tradnl" sz="3200" dirty="0">
                <a:solidFill>
                  <a:srgbClr val="FFFF00"/>
                </a:solidFill>
              </a:rPr>
              <a:t>Proyecciones de Cambios Futuros de Clima</a:t>
            </a:r>
          </a:p>
        </p:txBody>
      </p:sp>
      <p:sp>
        <p:nvSpPr>
          <p:cNvPr id="7" name="Line 4"/>
          <p:cNvSpPr>
            <a:spLocks noChangeShapeType="1"/>
          </p:cNvSpPr>
          <p:nvPr/>
        </p:nvSpPr>
        <p:spPr bwMode="auto">
          <a:xfrm>
            <a:off x="0" y="980728"/>
            <a:ext cx="9144000" cy="0"/>
          </a:xfrm>
          <a:prstGeom prst="line">
            <a:avLst/>
          </a:prstGeom>
          <a:noFill/>
          <a:ln w="38100">
            <a:solidFill>
              <a:srgbClr val="0000FF"/>
            </a:solidFill>
            <a:round/>
            <a:headEnd/>
            <a:tailEnd/>
          </a:ln>
          <a:effectLst/>
        </p:spPr>
        <p:txBody>
          <a:bodyPr/>
          <a:lstStyle/>
          <a:p>
            <a:pPr eaLnBrk="0" fontAlgn="base" hangingPunct="0">
              <a:spcBef>
                <a:spcPct val="20000"/>
              </a:spcBef>
              <a:spcAft>
                <a:spcPct val="0"/>
              </a:spcAft>
              <a:buFont typeface="Times" pitchFamily="18" charset="0"/>
              <a:buChar char="•"/>
            </a:pPr>
            <a:endParaRPr lang="es-ES_tradnl" sz="2400" smtClean="0">
              <a:solidFill>
                <a:srgbClr val="000000"/>
              </a:solidFill>
            </a:endParaRPr>
          </a:p>
        </p:txBody>
      </p:sp>
    </p:spTree>
    <p:extLst>
      <p:ext uri="{BB962C8B-B14F-4D97-AF65-F5344CB8AC3E}">
        <p14:creationId xmlns:p14="http://schemas.microsoft.com/office/powerpoint/2010/main" val="502565875"/>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6001643"/>
          </a:xfrm>
          <a:prstGeom prst="rect">
            <a:avLst/>
          </a:prstGeom>
          <a:noFill/>
        </p:spPr>
        <p:txBody>
          <a:bodyPr wrap="square" rtlCol="0">
            <a:spAutoFit/>
          </a:bodyPr>
          <a:lstStyle/>
          <a:p>
            <a:r>
              <a:rPr lang="es-ES_tradnl" sz="2400" b="1" dirty="0" smtClean="0">
                <a:solidFill>
                  <a:srgbClr val="99FF33"/>
                </a:solidFill>
              </a:rPr>
              <a:t>Cambio Climático</a:t>
            </a:r>
            <a:r>
              <a:rPr lang="es-ES_tradnl" sz="2400" dirty="0" smtClean="0">
                <a:solidFill>
                  <a:srgbClr val="99FF33"/>
                </a:solidFill>
              </a:rPr>
              <a:t>: </a:t>
            </a:r>
            <a:r>
              <a:rPr lang="es-ES_tradnl" sz="2400" b="1" dirty="0" smtClean="0">
                <a:solidFill>
                  <a:srgbClr val="FFFF00"/>
                </a:solidFill>
              </a:rPr>
              <a:t>aumento medio de la temperatura del aire junto al suelo</a:t>
            </a:r>
            <a:r>
              <a:rPr lang="es-ES_tradnl" sz="2400" dirty="0" smtClean="0">
                <a:solidFill>
                  <a:srgbClr val="99FF33"/>
                </a:solidFill>
              </a:rPr>
              <a:t>, que además es </a:t>
            </a:r>
            <a:r>
              <a:rPr lang="es-ES_tradnl" sz="2400" b="1" dirty="0" smtClean="0">
                <a:solidFill>
                  <a:srgbClr val="FFFF00"/>
                </a:solidFill>
              </a:rPr>
              <a:t>mayor en las regiones polares y sobre los continentes</a:t>
            </a:r>
            <a:r>
              <a:rPr lang="es-ES_tradnl" sz="2400" dirty="0" smtClean="0">
                <a:solidFill>
                  <a:srgbClr val="99FF33"/>
                </a:solidFill>
              </a:rPr>
              <a:t> que en el resto, junto con otras manifestaciones:</a:t>
            </a:r>
          </a:p>
          <a:p>
            <a:r>
              <a:rPr lang="es-ES_tradnl" sz="2400" dirty="0" smtClean="0">
                <a:solidFill>
                  <a:srgbClr val="99FF33"/>
                </a:solidFill>
              </a:rPr>
              <a:t>la </a:t>
            </a:r>
            <a:r>
              <a:rPr lang="es-ES_tradnl" sz="2400" dirty="0" smtClean="0">
                <a:solidFill>
                  <a:srgbClr val="FFFF00"/>
                </a:solidFill>
              </a:rPr>
              <a:t>temperatura media de la estratosfera </a:t>
            </a:r>
            <a:r>
              <a:rPr lang="es-ES_tradnl" sz="2400" dirty="0" smtClean="0">
                <a:solidFill>
                  <a:srgbClr val="99FF33"/>
                </a:solidFill>
              </a:rPr>
              <a:t>presenta </a:t>
            </a:r>
            <a:r>
              <a:rPr lang="es-ES_tradnl" sz="2400" dirty="0" smtClean="0">
                <a:solidFill>
                  <a:srgbClr val="FFFF00"/>
                </a:solidFill>
              </a:rPr>
              <a:t>tendencia negativa</a:t>
            </a:r>
            <a:r>
              <a:rPr lang="es-ES_tradnl" sz="2400" dirty="0" smtClean="0">
                <a:solidFill>
                  <a:srgbClr val="99FF33"/>
                </a:solidFill>
              </a:rPr>
              <a:t>; los </a:t>
            </a:r>
            <a:r>
              <a:rPr lang="es-ES_tradnl" sz="2400" dirty="0" smtClean="0">
                <a:solidFill>
                  <a:srgbClr val="FFFF00"/>
                </a:solidFill>
              </a:rPr>
              <a:t>patrones de viento </a:t>
            </a:r>
            <a:r>
              <a:rPr lang="es-ES_tradnl" sz="2400" dirty="0" smtClean="0">
                <a:solidFill>
                  <a:srgbClr val="99FF33"/>
                </a:solidFill>
              </a:rPr>
              <a:t>están </a:t>
            </a:r>
            <a:r>
              <a:rPr lang="es-ES_tradnl" sz="2400" dirty="0" smtClean="0">
                <a:solidFill>
                  <a:srgbClr val="FFFF00"/>
                </a:solidFill>
              </a:rPr>
              <a:t>cambiando</a:t>
            </a:r>
            <a:r>
              <a:rPr lang="es-ES_tradnl" sz="2400" dirty="0" smtClean="0">
                <a:solidFill>
                  <a:srgbClr val="99FF33"/>
                </a:solidFill>
              </a:rPr>
              <a:t>, como también </a:t>
            </a:r>
            <a:r>
              <a:rPr lang="es-ES_tradnl" sz="2400" dirty="0" smtClean="0">
                <a:solidFill>
                  <a:srgbClr val="FFFF00"/>
                </a:solidFill>
              </a:rPr>
              <a:t>cambia</a:t>
            </a:r>
            <a:r>
              <a:rPr lang="es-ES_tradnl" sz="2400" dirty="0" smtClean="0">
                <a:solidFill>
                  <a:srgbClr val="99FF33"/>
                </a:solidFill>
              </a:rPr>
              <a:t> </a:t>
            </a:r>
            <a:r>
              <a:rPr lang="es-ES_tradnl" sz="2400" dirty="0" smtClean="0">
                <a:solidFill>
                  <a:srgbClr val="FFFF00"/>
                </a:solidFill>
              </a:rPr>
              <a:t>el régimen mundial de precipitación</a:t>
            </a:r>
            <a:r>
              <a:rPr lang="es-ES_tradnl" sz="2400" dirty="0" smtClean="0">
                <a:solidFill>
                  <a:srgbClr val="99FF33"/>
                </a:solidFill>
              </a:rPr>
              <a:t>, con un incremento medio; la </a:t>
            </a:r>
            <a:r>
              <a:rPr lang="es-ES_tradnl" sz="2400" dirty="0" smtClean="0">
                <a:solidFill>
                  <a:srgbClr val="FFFF00"/>
                </a:solidFill>
              </a:rPr>
              <a:t>humedad media </a:t>
            </a:r>
            <a:r>
              <a:rPr lang="es-ES_tradnl" sz="2400" dirty="0" smtClean="0">
                <a:solidFill>
                  <a:srgbClr val="99FF33"/>
                </a:solidFill>
              </a:rPr>
              <a:t>está </a:t>
            </a:r>
            <a:r>
              <a:rPr lang="es-ES_tradnl" sz="2400" dirty="0" smtClean="0">
                <a:solidFill>
                  <a:srgbClr val="FFFF00"/>
                </a:solidFill>
              </a:rPr>
              <a:t>aumentando</a:t>
            </a:r>
            <a:r>
              <a:rPr lang="es-ES_tradnl" sz="2400" dirty="0" smtClean="0">
                <a:solidFill>
                  <a:srgbClr val="99FF33"/>
                </a:solidFill>
              </a:rPr>
              <a:t>; los </a:t>
            </a:r>
            <a:r>
              <a:rPr lang="es-ES_tradnl" sz="2400" dirty="0" smtClean="0">
                <a:solidFill>
                  <a:srgbClr val="FFFF00"/>
                </a:solidFill>
              </a:rPr>
              <a:t>ciclones tropicales atlánticos </a:t>
            </a:r>
            <a:r>
              <a:rPr lang="es-ES_tradnl" sz="2400" dirty="0" smtClean="0">
                <a:solidFill>
                  <a:srgbClr val="99FF33"/>
                </a:solidFill>
              </a:rPr>
              <a:t>están siendo cada vez </a:t>
            </a:r>
            <a:r>
              <a:rPr lang="es-ES_tradnl" sz="2400" dirty="0" smtClean="0">
                <a:solidFill>
                  <a:srgbClr val="FFFF00"/>
                </a:solidFill>
              </a:rPr>
              <a:t>más potentes</a:t>
            </a:r>
            <a:r>
              <a:rPr lang="es-ES_tradnl" sz="2400" dirty="0" smtClean="0">
                <a:solidFill>
                  <a:srgbClr val="99FF33"/>
                </a:solidFill>
              </a:rPr>
              <a:t>; se están </a:t>
            </a:r>
            <a:r>
              <a:rPr lang="es-ES_tradnl" sz="2400" dirty="0" smtClean="0">
                <a:solidFill>
                  <a:srgbClr val="FFFF00"/>
                </a:solidFill>
              </a:rPr>
              <a:t>fundiendo</a:t>
            </a:r>
            <a:r>
              <a:rPr lang="es-ES_tradnl" sz="2400" dirty="0" smtClean="0">
                <a:solidFill>
                  <a:srgbClr val="99FF33"/>
                </a:solidFill>
              </a:rPr>
              <a:t> los </a:t>
            </a:r>
            <a:r>
              <a:rPr lang="es-ES_tradnl" sz="2400" dirty="0" smtClean="0">
                <a:solidFill>
                  <a:srgbClr val="FFFF00"/>
                </a:solidFill>
              </a:rPr>
              <a:t>hielos continentales</a:t>
            </a:r>
            <a:r>
              <a:rPr lang="es-ES_tradnl" sz="2400" dirty="0" smtClean="0">
                <a:solidFill>
                  <a:srgbClr val="99FF33"/>
                </a:solidFill>
              </a:rPr>
              <a:t>; se está </a:t>
            </a:r>
            <a:r>
              <a:rPr lang="es-ES_tradnl" sz="2400" dirty="0" smtClean="0">
                <a:solidFill>
                  <a:srgbClr val="FFFF00"/>
                </a:solidFill>
              </a:rPr>
              <a:t>elevando el nivel medio del mar</a:t>
            </a:r>
            <a:r>
              <a:rPr lang="es-ES_tradnl" sz="2400" dirty="0" smtClean="0">
                <a:solidFill>
                  <a:srgbClr val="99FF33"/>
                </a:solidFill>
              </a:rPr>
              <a:t>, como consecuencia de la dilatación del agua y del exceso de escorrentía producida por la fusión del hielo continental ... y otras muchas cosas, que </a:t>
            </a:r>
            <a:r>
              <a:rPr lang="es-ES_tradnl" sz="2400" dirty="0" smtClean="0">
                <a:solidFill>
                  <a:srgbClr val="FFFF00"/>
                </a:solidFill>
              </a:rPr>
              <a:t>en parte </a:t>
            </a:r>
            <a:r>
              <a:rPr lang="es-ES_tradnl" sz="2400" dirty="0" smtClean="0">
                <a:solidFill>
                  <a:srgbClr val="99FF33"/>
                </a:solidFill>
              </a:rPr>
              <a:t>son </a:t>
            </a:r>
            <a:r>
              <a:rPr lang="es-ES_tradnl" sz="2400" dirty="0" smtClean="0">
                <a:solidFill>
                  <a:srgbClr val="FFFF00"/>
                </a:solidFill>
              </a:rPr>
              <a:t>consecuencia de la actividad humana</a:t>
            </a:r>
            <a:r>
              <a:rPr lang="es-ES_tradnl" sz="2400" dirty="0" smtClean="0">
                <a:solidFill>
                  <a:srgbClr val="99FF33"/>
                </a:solidFill>
              </a:rPr>
              <a:t>.</a:t>
            </a:r>
          </a:p>
          <a:p>
            <a:r>
              <a:rPr lang="es-ES_tradnl" sz="2400" dirty="0" smtClean="0">
                <a:solidFill>
                  <a:srgbClr val="99FF33"/>
                </a:solidFill>
              </a:rPr>
              <a:t>Resulta más corto y cómodo de decir </a:t>
            </a:r>
            <a:r>
              <a:rPr lang="es-ES_tradnl" sz="2400" dirty="0" smtClean="0">
                <a:solidFill>
                  <a:srgbClr val="FFFF00"/>
                </a:solidFill>
              </a:rPr>
              <a:t>Cambio Climático </a:t>
            </a:r>
            <a:r>
              <a:rPr lang="es-ES_tradnl" sz="2400" dirty="0" smtClean="0">
                <a:solidFill>
                  <a:srgbClr val="99FF33"/>
                </a:solidFill>
              </a:rPr>
              <a:t>que </a:t>
            </a:r>
            <a:r>
              <a:rPr lang="es-ES_tradnl" sz="2400" dirty="0" smtClean="0">
                <a:solidFill>
                  <a:srgbClr val="FFFF00"/>
                </a:solidFill>
              </a:rPr>
              <a:t>cambio de clima de origen </a:t>
            </a:r>
            <a:r>
              <a:rPr lang="es-ES_tradnl" sz="2400" dirty="0" err="1" smtClean="0">
                <a:solidFill>
                  <a:srgbClr val="FFFF00"/>
                </a:solidFill>
              </a:rPr>
              <a:t>antrópico</a:t>
            </a:r>
            <a:r>
              <a:rPr lang="es-ES_tradnl" sz="2400" dirty="0" smtClean="0">
                <a:solidFill>
                  <a:srgbClr val="FFFF00"/>
                </a:solidFill>
              </a:rPr>
              <a:t> del planeta Tierra</a:t>
            </a:r>
            <a:r>
              <a:rPr lang="es-ES_tradnl" sz="2400" dirty="0" smtClean="0">
                <a:solidFill>
                  <a:srgbClr val="99FF33"/>
                </a:solidFill>
              </a:rPr>
              <a:t>.</a:t>
            </a:r>
            <a:endParaRPr lang="es-ES_tradnl" sz="2400" b="1" dirty="0">
              <a:solidFill>
                <a:srgbClr val="99FF33"/>
              </a:solidFill>
            </a:endParaRPr>
          </a:p>
        </p:txBody>
      </p:sp>
    </p:spTree>
    <p:extLst>
      <p:ext uri="{BB962C8B-B14F-4D97-AF65-F5344CB8AC3E}">
        <p14:creationId xmlns:p14="http://schemas.microsoft.com/office/powerpoint/2010/main" val="3389226871"/>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0" y="0"/>
            <a:ext cx="9144000" cy="746125"/>
          </a:xfrm>
        </p:spPr>
        <p:txBody>
          <a:bodyPr/>
          <a:lstStyle/>
          <a:p>
            <a:r>
              <a:rPr lang="es-ES_tradnl" sz="3200" dirty="0">
                <a:solidFill>
                  <a:srgbClr val="FFFF00"/>
                </a:solidFill>
              </a:rPr>
              <a:t>Proyecciones de Cambios Futuros de Clima</a:t>
            </a:r>
          </a:p>
        </p:txBody>
      </p:sp>
      <p:sp>
        <p:nvSpPr>
          <p:cNvPr id="280582" name="Rectangle 6"/>
          <p:cNvSpPr>
            <a:spLocks noChangeArrowheads="1"/>
          </p:cNvSpPr>
          <p:nvPr/>
        </p:nvSpPr>
        <p:spPr bwMode="auto">
          <a:xfrm>
            <a:off x="0" y="5013176"/>
            <a:ext cx="9144000" cy="1384995"/>
          </a:xfrm>
          <a:prstGeom prst="rect">
            <a:avLst/>
          </a:prstGeom>
          <a:noFill/>
          <a:ln w="9525">
            <a:noFill/>
            <a:miter lim="800000"/>
            <a:headEnd/>
            <a:tailEnd/>
          </a:ln>
          <a:effectLst/>
        </p:spPr>
        <p:txBody>
          <a:bodyPr wrap="square">
            <a:spAutoFit/>
          </a:bodyPr>
          <a:lstStyle/>
          <a:p>
            <a:pPr eaLnBrk="1" hangingPunct="1">
              <a:spcBef>
                <a:spcPct val="50000"/>
              </a:spcBef>
              <a:buFontTx/>
              <a:buNone/>
            </a:pPr>
            <a:r>
              <a:rPr lang="en-US" sz="2400" dirty="0">
                <a:solidFill>
                  <a:schemeClr val="bg1"/>
                </a:solidFill>
              </a:rPr>
              <a:t>La </a:t>
            </a:r>
            <a:r>
              <a:rPr lang="en-US" sz="2400" dirty="0" err="1">
                <a:solidFill>
                  <a:schemeClr val="bg1"/>
                </a:solidFill>
              </a:rPr>
              <a:t>precipitación</a:t>
            </a:r>
            <a:r>
              <a:rPr lang="en-US" sz="2400" dirty="0">
                <a:solidFill>
                  <a:schemeClr val="bg1"/>
                </a:solidFill>
              </a:rPr>
              <a:t> </a:t>
            </a:r>
            <a:r>
              <a:rPr lang="en-US" sz="2400" dirty="0" err="1">
                <a:solidFill>
                  <a:srgbClr val="FFFF00"/>
                </a:solidFill>
              </a:rPr>
              <a:t>aumenta</a:t>
            </a:r>
            <a:r>
              <a:rPr lang="en-US" sz="2400" dirty="0">
                <a:solidFill>
                  <a:schemeClr val="bg1"/>
                </a:solidFill>
              </a:rPr>
              <a:t> </a:t>
            </a:r>
            <a:r>
              <a:rPr lang="en-US" sz="2400" i="1" dirty="0" err="1">
                <a:solidFill>
                  <a:schemeClr val="bg1"/>
                </a:solidFill>
              </a:rPr>
              <a:t>muy</a:t>
            </a:r>
            <a:r>
              <a:rPr lang="en-US" sz="2400" i="1" dirty="0">
                <a:solidFill>
                  <a:schemeClr val="bg1"/>
                </a:solidFill>
              </a:rPr>
              <a:t> </a:t>
            </a:r>
            <a:r>
              <a:rPr lang="en-US" sz="2400" i="1" dirty="0" err="1">
                <a:solidFill>
                  <a:schemeClr val="bg1"/>
                </a:solidFill>
              </a:rPr>
              <a:t>probablemente</a:t>
            </a:r>
            <a:r>
              <a:rPr lang="en-US" sz="2400" i="1" dirty="0">
                <a:solidFill>
                  <a:schemeClr val="bg1"/>
                </a:solidFill>
              </a:rPr>
              <a:t> </a:t>
            </a:r>
            <a:r>
              <a:rPr lang="en-US" sz="2400" dirty="0">
                <a:solidFill>
                  <a:schemeClr val="bg1"/>
                </a:solidFill>
              </a:rPr>
              <a:t>en latitudes </a:t>
            </a:r>
            <a:r>
              <a:rPr lang="en-US" sz="2400" dirty="0" err="1">
                <a:solidFill>
                  <a:schemeClr val="bg1"/>
                </a:solidFill>
              </a:rPr>
              <a:t>altas</a:t>
            </a:r>
            <a:endParaRPr lang="en-US" sz="2400" dirty="0">
              <a:solidFill>
                <a:schemeClr val="bg1"/>
              </a:solidFill>
            </a:endParaRPr>
          </a:p>
          <a:p>
            <a:pPr eaLnBrk="1" hangingPunct="1">
              <a:spcBef>
                <a:spcPct val="50000"/>
              </a:spcBef>
              <a:buFontTx/>
              <a:buNone/>
            </a:pPr>
            <a:r>
              <a:rPr lang="en-US" sz="2400" dirty="0" err="1">
                <a:solidFill>
                  <a:srgbClr val="FFFF00"/>
                </a:solidFill>
              </a:rPr>
              <a:t>Decrece</a:t>
            </a:r>
            <a:r>
              <a:rPr lang="en-US" sz="2400" dirty="0">
                <a:solidFill>
                  <a:schemeClr val="bg1"/>
                </a:solidFill>
              </a:rPr>
              <a:t> </a:t>
            </a:r>
            <a:r>
              <a:rPr lang="en-US" sz="2400" i="1" dirty="0" err="1">
                <a:solidFill>
                  <a:schemeClr val="bg1"/>
                </a:solidFill>
              </a:rPr>
              <a:t>probablemente</a:t>
            </a:r>
            <a:r>
              <a:rPr lang="en-US" sz="2400" dirty="0">
                <a:solidFill>
                  <a:schemeClr val="bg1"/>
                </a:solidFill>
              </a:rPr>
              <a:t> en la mayor parte de </a:t>
            </a:r>
            <a:r>
              <a:rPr lang="en-US" sz="2400" dirty="0" err="1">
                <a:solidFill>
                  <a:schemeClr val="bg1"/>
                </a:solidFill>
              </a:rPr>
              <a:t>las</a:t>
            </a:r>
            <a:r>
              <a:rPr lang="en-US" sz="2400" dirty="0">
                <a:solidFill>
                  <a:schemeClr val="bg1"/>
                </a:solidFill>
              </a:rPr>
              <a:t> </a:t>
            </a:r>
            <a:r>
              <a:rPr lang="en-US" sz="2400" dirty="0" err="1">
                <a:solidFill>
                  <a:schemeClr val="bg1"/>
                </a:solidFill>
              </a:rPr>
              <a:t>regiones</a:t>
            </a:r>
            <a:r>
              <a:rPr lang="en-US" sz="2400" dirty="0">
                <a:solidFill>
                  <a:schemeClr val="bg1"/>
                </a:solidFill>
              </a:rPr>
              <a:t> </a:t>
            </a:r>
            <a:r>
              <a:rPr lang="en-US" sz="2400" dirty="0" err="1">
                <a:solidFill>
                  <a:schemeClr val="bg1"/>
                </a:solidFill>
              </a:rPr>
              <a:t>subtropicales</a:t>
            </a:r>
            <a:r>
              <a:rPr lang="en-US" sz="2400" dirty="0">
                <a:solidFill>
                  <a:schemeClr val="bg1"/>
                </a:solidFill>
              </a:rPr>
              <a:t> </a:t>
            </a:r>
            <a:r>
              <a:rPr lang="en-US" sz="2400" dirty="0" err="1">
                <a:solidFill>
                  <a:schemeClr val="bg1"/>
                </a:solidFill>
              </a:rPr>
              <a:t>terrestres</a:t>
            </a:r>
            <a:endParaRPr lang="en-US" sz="2400" dirty="0">
              <a:solidFill>
                <a:schemeClr val="bg1"/>
              </a:solidFill>
            </a:endParaRPr>
          </a:p>
        </p:txBody>
      </p:sp>
      <p:sp>
        <p:nvSpPr>
          <p:cNvPr id="5" name="Line 4"/>
          <p:cNvSpPr>
            <a:spLocks noChangeShapeType="1"/>
          </p:cNvSpPr>
          <p:nvPr/>
        </p:nvSpPr>
        <p:spPr bwMode="auto">
          <a:xfrm>
            <a:off x="0" y="764704"/>
            <a:ext cx="9144000" cy="0"/>
          </a:xfrm>
          <a:prstGeom prst="line">
            <a:avLst/>
          </a:prstGeom>
          <a:noFill/>
          <a:ln w="38100">
            <a:solidFill>
              <a:srgbClr val="0000FF"/>
            </a:solidFill>
            <a:round/>
            <a:headEnd/>
            <a:tailEnd/>
          </a:ln>
          <a:effectLst/>
        </p:spPr>
        <p:txBody>
          <a:bodyPr/>
          <a:lstStyle/>
          <a:p>
            <a:pPr eaLnBrk="0" fontAlgn="base" hangingPunct="0">
              <a:spcBef>
                <a:spcPct val="20000"/>
              </a:spcBef>
              <a:spcAft>
                <a:spcPct val="0"/>
              </a:spcAft>
              <a:buFont typeface="Times" pitchFamily="18" charset="0"/>
              <a:buChar char="•"/>
            </a:pPr>
            <a:endParaRPr lang="es-ES_tradnl" sz="2400" smtClean="0">
              <a:solidFill>
                <a:srgbClr val="000000"/>
              </a:solidFill>
            </a:endParaRPr>
          </a:p>
        </p:txBody>
      </p:sp>
      <p:pic>
        <p:nvPicPr>
          <p:cNvPr id="51202" name="Picture 2"/>
          <p:cNvPicPr>
            <a:picLocks noChangeAspect="1" noChangeArrowheads="1"/>
          </p:cNvPicPr>
          <p:nvPr/>
        </p:nvPicPr>
        <p:blipFill>
          <a:blip r:embed="rId3" cstate="print"/>
          <a:srcRect/>
          <a:stretch>
            <a:fillRect/>
          </a:stretch>
        </p:blipFill>
        <p:spPr bwMode="auto">
          <a:xfrm>
            <a:off x="251520" y="1052736"/>
            <a:ext cx="8548404" cy="3414333"/>
          </a:xfrm>
          <a:prstGeom prst="rect">
            <a:avLst/>
          </a:prstGeom>
          <a:noFill/>
          <a:ln w="9525">
            <a:noFill/>
            <a:miter lim="800000"/>
            <a:headEnd/>
            <a:tailEnd/>
          </a:ln>
        </p:spPr>
      </p:pic>
    </p:spTree>
    <p:extLst>
      <p:ext uri="{BB962C8B-B14F-4D97-AF65-F5344CB8AC3E}">
        <p14:creationId xmlns:p14="http://schemas.microsoft.com/office/powerpoint/2010/main" val="1868283011"/>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oup 182"/>
          <p:cNvGraphicFramePr>
            <a:graphicFrameLocks noGrp="1"/>
          </p:cNvGraphicFramePr>
          <p:nvPr>
            <p:extLst>
              <p:ext uri="{D42A27DB-BD31-4B8C-83A1-F6EECF244321}">
                <p14:modId xmlns:p14="http://schemas.microsoft.com/office/powerpoint/2010/main" val="210057872"/>
              </p:ext>
            </p:extLst>
          </p:nvPr>
        </p:nvGraphicFramePr>
        <p:xfrm>
          <a:off x="323850" y="1317625"/>
          <a:ext cx="8424863" cy="4735832"/>
        </p:xfrm>
        <a:graphic>
          <a:graphicData uri="http://schemas.openxmlformats.org/drawingml/2006/table">
            <a:tbl>
              <a:tblPr/>
              <a:tblGrid>
                <a:gridCol w="1727200"/>
                <a:gridCol w="1584325"/>
                <a:gridCol w="2376488"/>
                <a:gridCol w="1368425"/>
                <a:gridCol w="1368425"/>
              </a:tblGrid>
              <a:tr h="1004888">
                <a:tc rowSpan="2">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ea typeface="Times New Roman" pitchFamily="18" charset="0"/>
                          <a:cs typeface="Arial" charset="0"/>
                        </a:rPr>
                        <a:t>variable (multi-model mean)</a:t>
                      </a:r>
                      <a:endPar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3"/>
                    </a:solidFill>
                  </a:tcPr>
                </a:tc>
                <a:tc rowSpan="2">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Change rate   </a:t>
                      </a:r>
                      <a:endParaRPr kumimoji="0" lang="es-ES" sz="16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 (per decade)</a:t>
                      </a:r>
                      <a:endParaRPr kumimoji="0" lang="en-GB"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3"/>
                    </a:solidFill>
                  </a:tcPr>
                </a:tc>
                <a:tc rowSpan="2">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Statistical confidence</a:t>
                      </a:r>
                      <a:r>
                        <a:rPr kumimoji="0" lang="es-ES" sz="1600" b="0" i="0" u="none" strike="noStrike" cap="none" normalizeH="0" baseline="0" smtClean="0">
                          <a:ln>
                            <a:noFill/>
                          </a:ln>
                          <a:solidFill>
                            <a:schemeClr val="tx1"/>
                          </a:solidFill>
                          <a:effectLst/>
                          <a:latin typeface="Arial" charset="0"/>
                          <a:ea typeface="Times New Roman" pitchFamily="18" charset="0"/>
                          <a:cs typeface="Arial" charset="0"/>
                        </a:rPr>
                        <a:t> </a:t>
                      </a: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in change rate</a:t>
                      </a:r>
                      <a:endParaRPr kumimoji="0" lang="en-GB"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3"/>
                    </a:solidFill>
                  </a:tcPr>
                </a:tc>
                <a:tc gridSpan="2">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95% interval confidence  </a:t>
                      </a:r>
                      <a:endParaRPr kumimoji="0" lang="en-GB"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3"/>
                    </a:solidFill>
                  </a:tcPr>
                </a:tc>
                <a:tc hMerge="1">
                  <a:txBody>
                    <a:bodyPr/>
                    <a:lstStyle/>
                    <a:p>
                      <a:endParaRPr lang="es-ES_tradnl"/>
                    </a:p>
                  </a:txBody>
                  <a:tcPr/>
                </a:tc>
              </a:tr>
              <a:tr h="314325">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 Lower limit</a:t>
                      </a:r>
                      <a:endParaRPr kumimoji="0" lang="en-GB"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 Higher limit</a:t>
                      </a:r>
                      <a:endParaRPr kumimoji="0" lang="en-GB"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accent3"/>
                    </a:solidFill>
                  </a:tcPr>
                </a:tc>
              </a:tr>
              <a:tr h="484188">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    T (ºC)</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+0.32</a:t>
                      </a:r>
                    </a:p>
                  </a:txBody>
                  <a:tcPr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rPr>
                        <a:t>Virtually certain</a:t>
                      </a:r>
                    </a:p>
                  </a:txBody>
                  <a:tcPr anchor="ctr"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+0.28 </a:t>
                      </a:r>
                    </a:p>
                  </a:txBody>
                  <a:tcPr anchor="ctr" horzOverflow="overflow">
                    <a:lnL>
                      <a:noFill/>
                    </a:lnL>
                    <a:lnR>
                      <a:noFill/>
                    </a:lnR>
                    <a:lnT w="28575" cap="flat" cmpd="sng" algn="ctr">
                      <a:solidFill>
                        <a:srgbClr val="000000"/>
                      </a:solidFill>
                      <a:prstDash val="solid"/>
                      <a:round/>
                      <a:headEnd type="none" w="med" len="med"/>
                      <a:tailEnd type="none" w="med" len="med"/>
                    </a:lnT>
                    <a:lnB>
                      <a:noFill/>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+0.37</a:t>
                      </a:r>
                    </a:p>
                  </a:txBody>
                  <a:tcPr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chemeClr val="accent3"/>
                    </a:solidFill>
                  </a:tcPr>
                </a:tc>
              </a:tr>
              <a:tr h="47625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  T min (ºC)</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+0.31</a:t>
                      </a:r>
                    </a:p>
                  </a:txBody>
                  <a:tcPr anchor="ct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Virtually certain</a:t>
                      </a:r>
                    </a:p>
                  </a:txBody>
                  <a:tcPr anchor="ctr" horzOverflow="overflow">
                    <a:lnL>
                      <a:noFill/>
                    </a:lnL>
                    <a:lnR>
                      <a:noFill/>
                    </a:lnR>
                    <a:lnT>
                      <a:noFill/>
                    </a:lnT>
                    <a:lnB>
                      <a:noFill/>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+0.26</a:t>
                      </a:r>
                    </a:p>
                  </a:txBody>
                  <a:tcPr anchor="ctr" horzOverflow="overflow">
                    <a:lnL>
                      <a:noFill/>
                    </a:lnL>
                    <a:lnR>
                      <a:noFill/>
                    </a:lnR>
                    <a:lnT>
                      <a:noFill/>
                    </a:lnT>
                    <a:lnB>
                      <a:noFill/>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+0.36</a:t>
                      </a:r>
                    </a:p>
                  </a:txBody>
                  <a:tcPr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solidFill>
                      <a:schemeClr val="accent3"/>
                    </a:solidFill>
                  </a:tcPr>
                </a:tc>
              </a:tr>
              <a:tr h="509588">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  T max (ºC)</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+0.33</a:t>
                      </a:r>
                    </a:p>
                  </a:txBody>
                  <a:tcPr anchor="ct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Virtually certain</a:t>
                      </a:r>
                    </a:p>
                  </a:txBody>
                  <a:tcPr anchor="ctr" horzOverflow="overflow">
                    <a:lnL>
                      <a:noFill/>
                    </a:lnL>
                    <a:lnR>
                      <a:noFill/>
                    </a:lnR>
                    <a:lnT>
                      <a:noFill/>
                    </a:lnT>
                    <a:lnB>
                      <a:noFill/>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+0.29</a:t>
                      </a:r>
                    </a:p>
                  </a:txBody>
                  <a:tcPr anchor="ctr" horzOverflow="overflow">
                    <a:lnL>
                      <a:noFill/>
                    </a:lnL>
                    <a:lnR>
                      <a:noFill/>
                    </a:lnR>
                    <a:lnT>
                      <a:noFill/>
                    </a:lnT>
                    <a:lnB>
                      <a:noFill/>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+0.38</a:t>
                      </a:r>
                    </a:p>
                  </a:txBody>
                  <a:tcPr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solidFill>
                      <a:schemeClr val="accent3"/>
                    </a:solidFill>
                  </a:tcPr>
                </a:tc>
              </a:tr>
              <a:tr h="47625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 pcp (mm)</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-6.98</a:t>
                      </a:r>
                    </a:p>
                  </a:txBody>
                  <a:tcPr anchor="ct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Likely</a:t>
                      </a:r>
                    </a:p>
                  </a:txBody>
                  <a:tcPr anchor="ctr" horzOverflow="overflow">
                    <a:lnL>
                      <a:noFill/>
                    </a:lnL>
                    <a:lnR>
                      <a:noFill/>
                    </a:lnR>
                    <a:lnT>
                      <a:noFill/>
                    </a:lnT>
                    <a:lnB>
                      <a:noFill/>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-16.39</a:t>
                      </a:r>
                    </a:p>
                  </a:txBody>
                  <a:tcPr anchor="ctr" horzOverflow="overflow">
                    <a:lnL>
                      <a:noFill/>
                    </a:lnL>
                    <a:lnR>
                      <a:noFill/>
                    </a:lnR>
                    <a:lnT>
                      <a:noFill/>
                    </a:lnT>
                    <a:lnB>
                      <a:noFill/>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+2.43</a:t>
                      </a:r>
                    </a:p>
                  </a:txBody>
                  <a:tcPr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solidFill>
                      <a:schemeClr val="accent3"/>
                    </a:solidFill>
                  </a:tcPr>
                </a:tc>
              </a:tr>
              <a:tr h="47625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Hr (%)</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-0.11</a:t>
                      </a:r>
                    </a:p>
                  </a:txBody>
                  <a:tcPr anchor="ct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Virtually certain</a:t>
                      </a:r>
                    </a:p>
                  </a:txBody>
                  <a:tcPr anchor="ctr" horzOverflow="overflow">
                    <a:lnL>
                      <a:noFill/>
                    </a:lnL>
                    <a:lnR>
                      <a:noFill/>
                    </a:lnR>
                    <a:lnT>
                      <a:noFill/>
                    </a:lnT>
                    <a:lnB>
                      <a:noFill/>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-0.18</a:t>
                      </a:r>
                    </a:p>
                  </a:txBody>
                  <a:tcPr anchor="ctr" horzOverflow="overflow">
                    <a:lnL>
                      <a:noFill/>
                    </a:lnL>
                    <a:lnR>
                      <a:noFill/>
                    </a:lnR>
                    <a:lnT>
                      <a:noFill/>
                    </a:lnT>
                    <a:lnB>
                      <a:noFill/>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-0.04</a:t>
                      </a:r>
                    </a:p>
                  </a:txBody>
                  <a:tcPr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solidFill>
                      <a:schemeClr val="accent3"/>
                    </a:solidFill>
                  </a:tcPr>
                </a:tc>
              </a:tr>
              <a:tr h="474663">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clt (%)</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-0.16</a:t>
                      </a:r>
                    </a:p>
                  </a:txBody>
                  <a:tcPr anchor="ct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Very likely</a:t>
                      </a:r>
                    </a:p>
                  </a:txBody>
                  <a:tcPr anchor="ctr" horzOverflow="overflow">
                    <a:lnL>
                      <a:noFill/>
                    </a:lnL>
                    <a:lnR>
                      <a:noFill/>
                    </a:lnR>
                    <a:lnT>
                      <a:noFill/>
                    </a:lnT>
                    <a:lnB>
                      <a:noFill/>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-0.33</a:t>
                      </a:r>
                    </a:p>
                  </a:txBody>
                  <a:tcPr anchor="ctr" horzOverflow="overflow">
                    <a:lnL>
                      <a:noFill/>
                    </a:lnL>
                    <a:lnR>
                      <a:noFill/>
                    </a:lnR>
                    <a:lnT>
                      <a:noFill/>
                    </a:lnT>
                    <a:lnB>
                      <a:noFill/>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+0.01</a:t>
                      </a:r>
                    </a:p>
                  </a:txBody>
                  <a:tcPr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solidFill>
                      <a:schemeClr val="accent3"/>
                    </a:solidFill>
                  </a:tcPr>
                </a:tc>
              </a:tr>
              <a:tr h="498475">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wss (m/s)</a:t>
                      </a: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-0.01</a:t>
                      </a:r>
                    </a:p>
                  </a:txBody>
                  <a:tcPr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rPr>
                        <a:t>Virtually certain</a:t>
                      </a:r>
                    </a:p>
                  </a:txBody>
                  <a:tcPr anchor="ctr"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-0.02</a:t>
                      </a:r>
                    </a:p>
                  </a:txBody>
                  <a:tcPr anchor="ctr"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solidFill>
                      <a:schemeClr val="accent3"/>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rPr>
                        <a:t>-0.01</a:t>
                      </a:r>
                    </a:p>
                  </a:txBody>
                  <a:tcPr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chemeClr val="accent3"/>
                    </a:solidFill>
                  </a:tcPr>
                </a:tc>
              </a:tr>
            </a:tbl>
          </a:graphicData>
        </a:graphic>
      </p:graphicFrame>
      <p:sp>
        <p:nvSpPr>
          <p:cNvPr id="13" name="Rectángulo 12"/>
          <p:cNvSpPr/>
          <p:nvPr/>
        </p:nvSpPr>
        <p:spPr>
          <a:xfrm>
            <a:off x="0" y="228455"/>
            <a:ext cx="9144000" cy="830997"/>
          </a:xfrm>
          <a:prstGeom prst="rect">
            <a:avLst/>
          </a:prstGeom>
        </p:spPr>
        <p:txBody>
          <a:bodyPr wrap="square">
            <a:spAutoFit/>
          </a:bodyPr>
          <a:lstStyle/>
          <a:p>
            <a:pPr algn="ctr" fontAlgn="base">
              <a:spcBef>
                <a:spcPct val="0"/>
              </a:spcBef>
              <a:spcAft>
                <a:spcPct val="0"/>
              </a:spcAft>
            </a:pPr>
            <a:r>
              <a:rPr lang="es-ES_tradnl" sz="2400" b="1" dirty="0" err="1">
                <a:solidFill>
                  <a:srgbClr val="99FF33"/>
                </a:solidFill>
              </a:rPr>
              <a:t>SPdP</a:t>
            </a:r>
            <a:r>
              <a:rPr lang="es-ES_tradnl" sz="2400" b="1" dirty="0">
                <a:solidFill>
                  <a:srgbClr val="99FF33"/>
                </a:solidFill>
              </a:rPr>
              <a:t>: tendencias medias proyectadas </a:t>
            </a:r>
            <a:r>
              <a:rPr lang="es-ES_tradnl" sz="2400" b="1" dirty="0" err="1">
                <a:solidFill>
                  <a:srgbClr val="99FF33"/>
                </a:solidFill>
              </a:rPr>
              <a:t>multi</a:t>
            </a:r>
            <a:r>
              <a:rPr lang="es-ES_tradnl" sz="2400" b="1" dirty="0">
                <a:solidFill>
                  <a:srgbClr val="99FF33"/>
                </a:solidFill>
              </a:rPr>
              <a:t>-modelo</a:t>
            </a:r>
            <a:br>
              <a:rPr lang="es-ES_tradnl" sz="2400" b="1" dirty="0">
                <a:solidFill>
                  <a:srgbClr val="99FF33"/>
                </a:solidFill>
              </a:rPr>
            </a:br>
            <a:r>
              <a:rPr lang="es-ES_tradnl" sz="2400" b="1" dirty="0">
                <a:solidFill>
                  <a:srgbClr val="99FF33"/>
                </a:solidFill>
              </a:rPr>
              <a:t>(2001-50, SRES A1B)</a:t>
            </a:r>
          </a:p>
        </p:txBody>
      </p:sp>
      <p:sp>
        <p:nvSpPr>
          <p:cNvPr id="14" name="Line 8"/>
          <p:cNvSpPr>
            <a:spLocks noChangeShapeType="1"/>
          </p:cNvSpPr>
          <p:nvPr/>
        </p:nvSpPr>
        <p:spPr bwMode="auto">
          <a:xfrm>
            <a:off x="0" y="1144888"/>
            <a:ext cx="9144000" cy="0"/>
          </a:xfrm>
          <a:prstGeom prst="line">
            <a:avLst/>
          </a:prstGeom>
          <a:noFill/>
          <a:ln w="38100">
            <a:solidFill>
              <a:srgbClr val="0000FF"/>
            </a:solidFill>
            <a:round/>
            <a:headEnd/>
            <a:tailEnd/>
          </a:ln>
          <a:effectLst/>
        </p:spPr>
        <p:txBody>
          <a:bodyPr/>
          <a:lstStyle/>
          <a:p>
            <a:pPr eaLnBrk="0" fontAlgn="base" hangingPunct="0">
              <a:spcBef>
                <a:spcPct val="20000"/>
              </a:spcBef>
              <a:spcAft>
                <a:spcPct val="0"/>
              </a:spcAft>
              <a:buFont typeface="Times" pitchFamily="18" charset="0"/>
              <a:buChar char="•"/>
            </a:pPr>
            <a:endParaRPr lang="es-ES_tradnl" sz="2400" smtClean="0">
              <a:solidFill>
                <a:srgbClr val="000000"/>
              </a:solidFill>
            </a:endParaRPr>
          </a:p>
        </p:txBody>
      </p:sp>
    </p:spTree>
    <p:extLst>
      <p:ext uri="{BB962C8B-B14F-4D97-AF65-F5344CB8AC3E}">
        <p14:creationId xmlns:p14="http://schemas.microsoft.com/office/powerpoint/2010/main" val="2616164508"/>
      </p:ext>
    </p:extLst>
  </p:cSld>
  <p:clrMapOvr>
    <a:masterClrMapping/>
  </p:clrMapOvr>
  <p:transition xmlns:p14="http://schemas.microsoft.com/office/powerpoint/2010/main">
    <p:cover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592"/>
          <p:cNvGraphicFramePr>
            <a:graphicFrameLocks noGrp="1"/>
          </p:cNvGraphicFramePr>
          <p:nvPr>
            <p:extLst>
              <p:ext uri="{D42A27DB-BD31-4B8C-83A1-F6EECF244321}">
                <p14:modId xmlns:p14="http://schemas.microsoft.com/office/powerpoint/2010/main" val="1593125884"/>
              </p:ext>
            </p:extLst>
          </p:nvPr>
        </p:nvGraphicFramePr>
        <p:xfrm>
          <a:off x="259189" y="976320"/>
          <a:ext cx="8169856" cy="5547359"/>
        </p:xfrm>
        <a:graphic>
          <a:graphicData uri="http://schemas.openxmlformats.org/drawingml/2006/table">
            <a:tbl>
              <a:tblPr/>
              <a:tblGrid>
                <a:gridCol w="1197065"/>
                <a:gridCol w="1549509"/>
                <a:gridCol w="1408222"/>
                <a:gridCol w="1409774"/>
                <a:gridCol w="1266933"/>
                <a:gridCol w="1338353"/>
              </a:tblGrid>
              <a:tr h="546246">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ea typeface="Times New Roman" pitchFamily="18" charset="0"/>
                          <a:cs typeface="Arial" charset="0"/>
                        </a:rPr>
                        <a:t>variable</a:t>
                      </a:r>
                      <a:endPar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Percentile</a:t>
                      </a:r>
                      <a:endParaRPr kumimoji="0" lang="en-GB"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Change</a:t>
                      </a: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 </a:t>
                      </a: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rate</a:t>
                      </a:r>
                      <a:endParaRPr kumimoji="0" lang="es-ES" sz="16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(per decade)</a:t>
                      </a:r>
                      <a:endParaRPr kumimoji="0" lang="en-GB" sz="16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Statistical                  confidence</a:t>
                      </a:r>
                      <a:r>
                        <a:rPr kumimoji="0" lang="en-GB" sz="1600" b="0" i="0" u="none" strike="noStrike" cap="none" normalizeH="0" baseline="0" smtClean="0">
                          <a:ln>
                            <a:noFill/>
                          </a:ln>
                          <a:solidFill>
                            <a:schemeClr val="tx1"/>
                          </a:solidFill>
                          <a:effectLst/>
                          <a:latin typeface="Arial" charset="0"/>
                          <a:ea typeface="Times New Roman" pitchFamily="18" charset="0"/>
                          <a:cs typeface="Arial" charset="0"/>
                        </a:rPr>
                        <a:t> </a:t>
                      </a: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in change rate</a:t>
                      </a:r>
                      <a:endParaRPr kumimoji="0" lang="en-GB"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charset="0"/>
                          <a:ea typeface="Times New Roman" pitchFamily="18" charset="0"/>
                          <a:cs typeface="Arial" charset="0"/>
                        </a:rPr>
                        <a:t>95% interval</a:t>
                      </a:r>
                      <a:r>
                        <a:rPr kumimoji="0" lang="es-ES" sz="1600" b="0"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n-GB" sz="1600" b="1" i="0" u="none" strike="noStrike" cap="none" normalizeH="0" baseline="0" dirty="0" smtClean="0">
                          <a:ln>
                            <a:noFill/>
                          </a:ln>
                          <a:solidFill>
                            <a:schemeClr val="tx1"/>
                          </a:solidFill>
                          <a:effectLst/>
                          <a:latin typeface="Arial" charset="0"/>
                          <a:ea typeface="Times New Roman" pitchFamily="18" charset="0"/>
                          <a:cs typeface="Arial" charset="0"/>
                        </a:rPr>
                        <a:t>confidence</a:t>
                      </a:r>
                      <a:endParaRPr kumimoji="0" lang="en-GB" sz="16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tc hMerge="1">
                  <a:txBody>
                    <a:bodyPr/>
                    <a:lstStyle/>
                    <a:p>
                      <a:endParaRPr lang="es-ES_tradnl"/>
                    </a:p>
                  </a:txBody>
                  <a:tcPr/>
                </a:tc>
              </a:tr>
              <a:tr h="487773">
                <a:tc vMerge="1">
                  <a:txBody>
                    <a:bodyPr/>
                    <a:lstStyle/>
                    <a:p>
                      <a:endParaRPr lang="es-ES_tradnl"/>
                    </a:p>
                  </a:txBody>
                  <a:tcPr/>
                </a:tc>
                <a:tc vMerge="1">
                  <a:txBody>
                    <a:bodyPr/>
                    <a:lstStyle/>
                    <a:p>
                      <a:endParaRPr lang="es-ES_tradnl"/>
                    </a:p>
                  </a:txBody>
                  <a:tcPr/>
                </a:tc>
                <a:tc vMerge="1">
                  <a:txBody>
                    <a:bodyPr/>
                    <a:lstStyle/>
                    <a:p>
                      <a:endParaRPr lang="es-ES_tradnl"/>
                    </a:p>
                  </a:txBody>
                  <a:tcPr/>
                </a:tc>
                <a:tc vMerge="1">
                  <a:txBody>
                    <a:bodyPr/>
                    <a:lstStyle/>
                    <a:p>
                      <a:endParaRPr lang="es-ES_tradnl"/>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Lower limit</a:t>
                      </a:r>
                      <a:endParaRPr kumimoji="0" lang="en-GB"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Higher limit</a:t>
                      </a:r>
                      <a:endParaRPr kumimoji="0" lang="en-GB"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tr>
              <a:tr h="29543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T (ºC)</a:t>
                      </a:r>
                      <a:endParaRPr kumimoji="0" lang="en-GB"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0" cap="flat" cmpd="sng" algn="ctr">
                      <a:solidFill>
                        <a:srgbClr val="8AB900"/>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&lt; P05 (7.4 ºC)</a:t>
                      </a:r>
                      <a:endParaRPr kumimoji="0" lang="es-E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-1.56</a:t>
                      </a: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Virtually certain</a:t>
                      </a: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-2.48</a:t>
                      </a: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-0.63</a:t>
                      </a:r>
                    </a:p>
                  </a:txBody>
                  <a:tcPr anchor="ct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3"/>
                    </a:solidFill>
                  </a:tcPr>
                </a:tc>
              </a:tr>
              <a:tr h="295434">
                <a:tc vMerge="1">
                  <a:txBody>
                    <a:bodyPr/>
                    <a:lstStyle/>
                    <a:p>
                      <a:endParaRPr lang="es-ES_tradnl"/>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&gt; P95 (26.1 ºC)</a:t>
                      </a:r>
                      <a:endParaRPr kumimoji="0" lang="es-E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+7.22</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Virtually certain</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+5.09</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+9.35</a:t>
                      </a: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accent3"/>
                    </a:solidFill>
                  </a:tcPr>
                </a:tc>
              </a:tr>
              <a:tr h="29543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T min (ºC)</a:t>
                      </a:r>
                      <a:endParaRPr kumimoji="0" lang="en-GB"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0" cap="flat" cmpd="sng" algn="ctr">
                      <a:solidFill>
                        <a:srgbClr val="8AB900"/>
                      </a:solidFill>
                      <a:prstDash val="solid"/>
                      <a:round/>
                      <a:headEnd type="none" w="med" len="med"/>
                      <a:tailEnd type="none" w="med" len="med"/>
                    </a:lnT>
                    <a:lnB w="0" cap="flat" cmpd="sng" algn="ctr">
                      <a:solidFill>
                        <a:srgbClr val="8AB900"/>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&lt; P05 (0.6 ºC)</a:t>
                      </a:r>
                      <a:endParaRPr kumimoji="0" lang="es-E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-2.00</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Virtually certain</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-3.11</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-0.90</a:t>
                      </a: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accent3"/>
                    </a:solidFill>
                  </a:tcPr>
                </a:tc>
              </a:tr>
              <a:tr h="295434">
                <a:tc vMerge="1">
                  <a:txBody>
                    <a:bodyPr/>
                    <a:lstStyle/>
                    <a:p>
                      <a:endParaRPr lang="es-ES_tradnl"/>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&gt; P95 (20.0 ºC)</a:t>
                      </a:r>
                      <a:endParaRPr kumimoji="0" lang="es-E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+7.83</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Virtually certain</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+5.42</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+10.24</a:t>
                      </a: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accent3"/>
                    </a:solidFill>
                  </a:tcPr>
                </a:tc>
              </a:tr>
              <a:tr h="29543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T max (ºC)</a:t>
                      </a:r>
                      <a:endParaRPr kumimoji="0" lang="en-GB"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0" cap="flat" cmpd="sng" algn="ctr">
                      <a:solidFill>
                        <a:srgbClr val="8AB900"/>
                      </a:solidFill>
                      <a:prstDash val="solid"/>
                      <a:round/>
                      <a:headEnd type="none" w="med" len="med"/>
                      <a:tailEnd type="none" w="med" len="med"/>
                    </a:lnT>
                    <a:lnB w="0" cap="flat" cmpd="sng" algn="ctr">
                      <a:solidFill>
                        <a:srgbClr val="8AB900"/>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&lt; P05 (13.4 ºC)</a:t>
                      </a:r>
                      <a:endParaRPr kumimoji="0" lang="es-E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-2.39</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Virtually certain</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-3.51</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-1.28</a:t>
                      </a: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accent3"/>
                    </a:solidFill>
                  </a:tcPr>
                </a:tc>
              </a:tr>
              <a:tr h="295434">
                <a:tc vMerge="1">
                  <a:txBody>
                    <a:bodyPr/>
                    <a:lstStyle/>
                    <a:p>
                      <a:endParaRPr lang="es-ES_tradnl"/>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&gt; P95 (33.0 ºC)</a:t>
                      </a:r>
                      <a:endParaRPr kumimoji="0" lang="es-E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+5.56</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Virtually certain</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+3.68</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+7.43</a:t>
                      </a: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accent3"/>
                    </a:solidFill>
                  </a:tcPr>
                </a:tc>
              </a:tr>
              <a:tr h="29543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pcp (mm)</a:t>
                      </a:r>
                      <a:endParaRPr kumimoji="0" lang="en-GB"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0" cap="flat" cmpd="sng" algn="ctr">
                      <a:solidFill>
                        <a:srgbClr val="8AB900"/>
                      </a:solidFill>
                      <a:prstDash val="solid"/>
                      <a:round/>
                      <a:headEnd type="none" w="med" len="med"/>
                      <a:tailEnd type="none" w="med" len="med"/>
                    </a:lnT>
                    <a:lnB w="0" cap="flat" cmpd="sng" algn="ctr">
                      <a:solidFill>
                        <a:srgbClr val="8AB900"/>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   pcp = 0 mm</a:t>
                      </a:r>
                      <a:endParaRPr kumimoji="0" lang="es-E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+2.23</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Very likely</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+0.01</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+4.45</a:t>
                      </a: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accent3"/>
                    </a:solidFill>
                  </a:tcPr>
                </a:tc>
              </a:tr>
              <a:tr h="295434">
                <a:tc vMerge="1">
                  <a:txBody>
                    <a:bodyPr/>
                    <a:lstStyle/>
                    <a:p>
                      <a:endParaRPr lang="es-ES_tradnl"/>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&gt; P95 (24.4 mm)</a:t>
                      </a:r>
                      <a:endParaRPr kumimoji="0" lang="es-E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-0.04</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Unlikely</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-0.28</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+0.20</a:t>
                      </a: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accent3"/>
                    </a:solidFill>
                  </a:tcPr>
                </a:tc>
              </a:tr>
              <a:tr h="29543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Hr (%)</a:t>
                      </a:r>
                      <a:endParaRPr kumimoji="0" lang="en-GB"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0" cap="flat" cmpd="sng" algn="ctr">
                      <a:solidFill>
                        <a:srgbClr val="8AB900"/>
                      </a:solidFill>
                      <a:prstDash val="solid"/>
                      <a:round/>
                      <a:headEnd type="none" w="med" len="med"/>
                      <a:tailEnd type="none" w="med" len="med"/>
                    </a:lnT>
                    <a:lnB w="0" cap="flat" cmpd="sng" algn="ctr">
                      <a:solidFill>
                        <a:srgbClr val="8AB900"/>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&lt; P05 (57.5 %)</a:t>
                      </a:r>
                      <a:endParaRPr kumimoji="0" lang="es-E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+0.77</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Likely</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-0.59</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+2.13</a:t>
                      </a: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accent3"/>
                    </a:solidFill>
                  </a:tcPr>
                </a:tc>
              </a:tr>
              <a:tr h="502238">
                <a:tc vMerge="1">
                  <a:txBody>
                    <a:bodyPr/>
                    <a:lstStyle/>
                    <a:p>
                      <a:endParaRPr lang="es-ES_tradnl"/>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&gt; P95 (91.1 %)</a:t>
                      </a:r>
                      <a:endParaRPr kumimoji="0" lang="es-E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-0.31</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 More likely than unlikely</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-1.15</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+0.52</a:t>
                      </a: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accent3"/>
                    </a:solidFill>
                  </a:tcPr>
                </a:tc>
              </a:tr>
              <a:tr h="29543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ea typeface="Times New Roman" pitchFamily="18" charset="0"/>
                          <a:cs typeface="Arial" charset="0"/>
                        </a:rPr>
                        <a:t>clt (%)</a:t>
                      </a:r>
                      <a:endParaRPr kumimoji="0" lang="en-GB" sz="16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0" cap="flat" cmpd="sng" algn="ctr">
                      <a:solidFill>
                        <a:srgbClr val="8AB900"/>
                      </a:solidFill>
                      <a:prstDash val="solid"/>
                      <a:round/>
                      <a:headEnd type="none" w="med" len="med"/>
                      <a:tailEnd type="none" w="med" len="med"/>
                    </a:lnT>
                    <a:lnB w="0" cap="flat" cmpd="sng" algn="ctr">
                      <a:solidFill>
                        <a:srgbClr val="8AB900"/>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&lt; P05 (6.7 %)</a:t>
                      </a:r>
                      <a:endParaRPr kumimoji="0" lang="es-E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-0.65</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Unlikely</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-4.30</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+3.00</a:t>
                      </a: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accent3"/>
                    </a:solidFill>
                  </a:tcPr>
                </a:tc>
              </a:tr>
              <a:tr h="295434">
                <a:tc vMerge="1">
                  <a:txBody>
                    <a:bodyPr/>
                    <a:lstStyle/>
                    <a:p>
                      <a:endParaRPr lang="es-ES_tradnl"/>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&gt; P95 (85.8 %)</a:t>
                      </a:r>
                      <a:endParaRPr kumimoji="0" lang="es-E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+0.69</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Likely</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-0.52</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+1.90</a:t>
                      </a: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accent3"/>
                    </a:solidFill>
                  </a:tcPr>
                </a:tc>
              </a:tr>
              <a:tr h="29543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err="1" smtClean="0">
                          <a:ln>
                            <a:noFill/>
                          </a:ln>
                          <a:solidFill>
                            <a:schemeClr val="tx1"/>
                          </a:solidFill>
                          <a:effectLst/>
                          <a:latin typeface="Arial" charset="0"/>
                          <a:ea typeface="Times New Roman" pitchFamily="18" charset="0"/>
                          <a:cs typeface="Arial" charset="0"/>
                        </a:rPr>
                        <a:t>wss</a:t>
                      </a:r>
                      <a:r>
                        <a:rPr kumimoji="0" lang="en-GB" sz="1600" b="1" i="0" u="none" strike="noStrike" cap="none" normalizeH="0" baseline="0" dirty="0" smtClean="0">
                          <a:ln>
                            <a:noFill/>
                          </a:ln>
                          <a:solidFill>
                            <a:schemeClr val="tx1"/>
                          </a:solidFill>
                          <a:effectLst/>
                          <a:latin typeface="Arial" charset="0"/>
                          <a:ea typeface="Times New Roman" pitchFamily="18" charset="0"/>
                          <a:cs typeface="Arial" charset="0"/>
                        </a:rPr>
                        <a:t> (m/s)</a:t>
                      </a:r>
                      <a:endParaRPr kumimoji="0" lang="en-GB"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0" cap="flat" cmpd="sng" algn="ctr">
                      <a:solidFill>
                        <a:srgbClr val="8AB9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&lt; P05 (1.0 m/s)</a:t>
                      </a:r>
                      <a:endParaRPr kumimoji="0" lang="es-E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+0.21</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Likely</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-0.21</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ea typeface="Times New Roman" pitchFamily="18" charset="0"/>
                          <a:cs typeface="Arial" charset="0"/>
                        </a:rPr>
                        <a:t>+0.64</a:t>
                      </a:r>
                    </a:p>
                  </a:txBody>
                  <a:tcPr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accent3"/>
                    </a:solidFill>
                  </a:tcPr>
                </a:tc>
              </a:tr>
              <a:tr h="295434">
                <a:tc vMerge="1">
                  <a:txBody>
                    <a:bodyPr/>
                    <a:lstStyle/>
                    <a:p>
                      <a:endParaRPr lang="es-ES_tradnl"/>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ea typeface="Times New Roman" pitchFamily="18" charset="0"/>
                          <a:cs typeface="Arial" charset="0"/>
                        </a:rPr>
                        <a:t>&gt; P95 (6.1 m/s)</a:t>
                      </a:r>
                      <a:endParaRPr kumimoji="0" lang="es-E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-0.10</a:t>
                      </a: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Unlikely</a:t>
                      </a: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ea typeface="Times New Roman" pitchFamily="18" charset="0"/>
                          <a:cs typeface="Arial" charset="0"/>
                        </a:rPr>
                        <a:t>-1.04</a:t>
                      </a: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ea typeface="Times New Roman" pitchFamily="18" charset="0"/>
                          <a:cs typeface="Arial" charset="0"/>
                        </a:rPr>
                        <a:t>+0.84</a:t>
                      </a: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tr>
            </a:tbl>
          </a:graphicData>
        </a:graphic>
      </p:graphicFrame>
      <p:sp>
        <p:nvSpPr>
          <p:cNvPr id="4" name="Rectangle 2"/>
          <p:cNvSpPr>
            <a:spLocks noChangeArrowheads="1"/>
          </p:cNvSpPr>
          <p:nvPr/>
        </p:nvSpPr>
        <p:spPr bwMode="auto">
          <a:xfrm>
            <a:off x="0" y="81200"/>
            <a:ext cx="9144000" cy="654050"/>
          </a:xfrm>
          <a:prstGeom prst="rect">
            <a:avLst/>
          </a:prstGeom>
          <a:noFill/>
          <a:ln w="9525">
            <a:noFill/>
            <a:miter lim="800000"/>
            <a:headEnd/>
            <a:tailEnd/>
          </a:ln>
        </p:spPr>
        <p:txBody>
          <a:bodyPr anchor="ctr"/>
          <a:lstStyle/>
          <a:p>
            <a:pPr algn="ctr" eaLnBrk="0" fontAlgn="base" hangingPunct="0">
              <a:spcBef>
                <a:spcPct val="50000"/>
              </a:spcBef>
              <a:spcAft>
                <a:spcPct val="0"/>
              </a:spcAft>
            </a:pPr>
            <a:r>
              <a:rPr lang="es-ES_tradnl" sz="2400" b="1" dirty="0" err="1">
                <a:solidFill>
                  <a:srgbClr val="99FF33"/>
                </a:solidFill>
              </a:rPr>
              <a:t>SPdP</a:t>
            </a:r>
            <a:r>
              <a:rPr lang="es-ES_tradnl" sz="2400" b="1" dirty="0">
                <a:solidFill>
                  <a:srgbClr val="99FF33"/>
                </a:solidFill>
              </a:rPr>
              <a:t>: cambios en las tendencias de eventos extremos</a:t>
            </a:r>
            <a:r>
              <a:rPr lang="en-GB" sz="2400" b="1" dirty="0">
                <a:solidFill>
                  <a:srgbClr val="99FF33"/>
                </a:solidFill>
              </a:rPr>
              <a:t/>
            </a:r>
            <a:br>
              <a:rPr lang="en-GB" sz="2400" b="1" dirty="0">
                <a:solidFill>
                  <a:srgbClr val="99FF33"/>
                </a:solidFill>
              </a:rPr>
            </a:br>
            <a:r>
              <a:rPr lang="en-GB" sz="2400" b="1" dirty="0">
                <a:solidFill>
                  <a:srgbClr val="99FF33"/>
                </a:solidFill>
              </a:rPr>
              <a:t>(1979-2008/2021-2050)</a:t>
            </a:r>
          </a:p>
        </p:txBody>
      </p:sp>
      <p:sp>
        <p:nvSpPr>
          <p:cNvPr id="5" name="Line 8"/>
          <p:cNvSpPr>
            <a:spLocks noChangeShapeType="1"/>
          </p:cNvSpPr>
          <p:nvPr/>
        </p:nvSpPr>
        <p:spPr bwMode="auto">
          <a:xfrm>
            <a:off x="0" y="864000"/>
            <a:ext cx="9144000" cy="0"/>
          </a:xfrm>
          <a:prstGeom prst="line">
            <a:avLst/>
          </a:prstGeom>
          <a:noFill/>
          <a:ln w="38100">
            <a:solidFill>
              <a:srgbClr val="0000FF"/>
            </a:solidFill>
            <a:round/>
            <a:headEnd/>
            <a:tailEnd/>
          </a:ln>
          <a:effectLst/>
        </p:spPr>
        <p:txBody>
          <a:bodyPr/>
          <a:lstStyle/>
          <a:p>
            <a:pPr eaLnBrk="0" fontAlgn="base" hangingPunct="0">
              <a:spcBef>
                <a:spcPct val="20000"/>
              </a:spcBef>
              <a:spcAft>
                <a:spcPct val="0"/>
              </a:spcAft>
              <a:buFont typeface="Times" pitchFamily="18" charset="0"/>
              <a:buChar char="•"/>
            </a:pPr>
            <a:endParaRPr lang="es-ES_tradnl" sz="2400" smtClean="0">
              <a:solidFill>
                <a:srgbClr val="000000"/>
              </a:solidFill>
            </a:endParaRPr>
          </a:p>
        </p:txBody>
      </p:sp>
    </p:spTree>
    <p:extLst>
      <p:ext uri="{BB962C8B-B14F-4D97-AF65-F5344CB8AC3E}">
        <p14:creationId xmlns:p14="http://schemas.microsoft.com/office/powerpoint/2010/main" val="196301770"/>
      </p:ext>
    </p:extLst>
  </p:cSld>
  <p:clrMapOvr>
    <a:masterClrMapping/>
  </p:clrMapOvr>
  <p:transition xmlns:p14="http://schemas.microsoft.com/office/powerpoint/2010/main">
    <p:cover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7910513" y="5213350"/>
            <a:ext cx="184150" cy="457200"/>
          </a:xfrm>
          <a:prstGeom prst="rect">
            <a:avLst/>
          </a:prstGeom>
          <a:noFill/>
          <a:ln w="9525">
            <a:noFill/>
            <a:miter lim="800000"/>
            <a:headEnd/>
            <a:tailEnd/>
          </a:ln>
        </p:spPr>
        <p:txBody>
          <a:bodyPr wrap="none">
            <a:spAutoFit/>
          </a:bodyPr>
          <a:lstStyle/>
          <a:p>
            <a:pPr algn="r" eaLnBrk="0" fontAlgn="base" hangingPunct="0">
              <a:spcBef>
                <a:spcPct val="0"/>
              </a:spcBef>
              <a:spcAft>
                <a:spcPct val="0"/>
              </a:spcAft>
            </a:pPr>
            <a:endParaRPr lang="en-GB" sz="2400">
              <a:solidFill>
                <a:srgbClr val="000000"/>
              </a:solidFill>
              <a:latin typeface="Times New Roman" pitchFamily="18" charset="0"/>
            </a:endParaRPr>
          </a:p>
        </p:txBody>
      </p:sp>
      <p:sp>
        <p:nvSpPr>
          <p:cNvPr id="7172" name="Rectangle 5"/>
          <p:cNvSpPr>
            <a:spLocks noChangeArrowheads="1"/>
          </p:cNvSpPr>
          <p:nvPr/>
        </p:nvSpPr>
        <p:spPr bwMode="auto">
          <a:xfrm>
            <a:off x="4438650" y="5830888"/>
            <a:ext cx="184150" cy="457200"/>
          </a:xfrm>
          <a:prstGeom prst="rect">
            <a:avLst/>
          </a:prstGeom>
          <a:noFill/>
          <a:ln w="9525">
            <a:noFill/>
            <a:miter lim="800000"/>
            <a:headEnd/>
            <a:tailEnd/>
          </a:ln>
        </p:spPr>
        <p:txBody>
          <a:bodyPr wrap="none">
            <a:spAutoFit/>
          </a:bodyPr>
          <a:lstStyle/>
          <a:p>
            <a:pPr algn="r" eaLnBrk="0" fontAlgn="base" hangingPunct="0">
              <a:spcBef>
                <a:spcPct val="0"/>
              </a:spcBef>
              <a:spcAft>
                <a:spcPct val="0"/>
              </a:spcAft>
            </a:pPr>
            <a:endParaRPr lang="en-GB" sz="2400">
              <a:solidFill>
                <a:srgbClr val="000000"/>
              </a:solidFill>
              <a:latin typeface="Times New Roman" pitchFamily="18" charset="0"/>
            </a:endParaRPr>
          </a:p>
        </p:txBody>
      </p:sp>
      <p:pic>
        <p:nvPicPr>
          <p:cNvPr id="95233" name="Picture 1"/>
          <p:cNvPicPr>
            <a:picLocks noChangeAspect="1" noChangeArrowheads="1"/>
          </p:cNvPicPr>
          <p:nvPr/>
        </p:nvPicPr>
        <p:blipFill>
          <a:blip r:embed="rId3" cstate="print"/>
          <a:srcRect/>
          <a:stretch>
            <a:fillRect/>
          </a:stretch>
        </p:blipFill>
        <p:spPr bwMode="auto">
          <a:xfrm>
            <a:off x="1043608" y="1196752"/>
            <a:ext cx="6682838" cy="5301208"/>
          </a:xfrm>
          <a:prstGeom prst="rect">
            <a:avLst/>
          </a:prstGeom>
          <a:noFill/>
          <a:ln w="9525">
            <a:noFill/>
            <a:miter lim="800000"/>
            <a:headEnd/>
            <a:tailEnd/>
          </a:ln>
        </p:spPr>
      </p:pic>
      <p:sp>
        <p:nvSpPr>
          <p:cNvPr id="6" name="5 CuadroTexto"/>
          <p:cNvSpPr txBox="1"/>
          <p:nvPr/>
        </p:nvSpPr>
        <p:spPr>
          <a:xfrm>
            <a:off x="0" y="0"/>
            <a:ext cx="9144000" cy="923330"/>
          </a:xfrm>
          <a:prstGeom prst="rect">
            <a:avLst/>
          </a:prstGeom>
          <a:noFill/>
        </p:spPr>
        <p:txBody>
          <a:bodyPr wrap="square" rtlCol="0">
            <a:spAutoFit/>
          </a:bodyPr>
          <a:lstStyle/>
          <a:p>
            <a:pPr algn="ctr"/>
            <a:r>
              <a:rPr lang="es-ES_tradnl" b="1" dirty="0" smtClean="0">
                <a:solidFill>
                  <a:srgbClr val="99FF33"/>
                </a:solidFill>
              </a:rPr>
              <a:t>Proyección de la precipitación para 2011–2030 (a); 2031–2050 (b); 2051–2070 (c); 2071–2090 (d). Porcentaje de cambio relativo al presente (Proyecto ESTCENA, metodología </a:t>
            </a:r>
            <a:r>
              <a:rPr lang="es-ES_tradnl" b="1" dirty="0" err="1" smtClean="0">
                <a:solidFill>
                  <a:srgbClr val="99FF33"/>
                </a:solidFill>
              </a:rPr>
              <a:t>SPdP</a:t>
            </a:r>
            <a:r>
              <a:rPr lang="es-ES_tradnl" b="1" dirty="0" smtClean="0">
                <a:solidFill>
                  <a:srgbClr val="99FF33"/>
                </a:solidFill>
              </a:rPr>
              <a:t>)</a:t>
            </a:r>
          </a:p>
        </p:txBody>
      </p:sp>
      <p:sp>
        <p:nvSpPr>
          <p:cNvPr id="7" name="Line 8"/>
          <p:cNvSpPr>
            <a:spLocks noChangeShapeType="1"/>
          </p:cNvSpPr>
          <p:nvPr/>
        </p:nvSpPr>
        <p:spPr bwMode="auto">
          <a:xfrm>
            <a:off x="0" y="980728"/>
            <a:ext cx="9144000" cy="0"/>
          </a:xfrm>
          <a:prstGeom prst="line">
            <a:avLst/>
          </a:prstGeom>
          <a:noFill/>
          <a:ln w="38100">
            <a:solidFill>
              <a:srgbClr val="0000FF"/>
            </a:solidFill>
            <a:round/>
            <a:headEnd/>
            <a:tailEnd/>
          </a:ln>
          <a:effectLst/>
        </p:spPr>
        <p:txBody>
          <a:bodyPr/>
          <a:lstStyle/>
          <a:p>
            <a:pPr eaLnBrk="0" fontAlgn="base" hangingPunct="0">
              <a:spcBef>
                <a:spcPct val="20000"/>
              </a:spcBef>
              <a:spcAft>
                <a:spcPct val="0"/>
              </a:spcAft>
              <a:buFont typeface="Times" pitchFamily="18" charset="0"/>
              <a:buChar char="•"/>
            </a:pPr>
            <a:endParaRPr lang="es-ES_tradnl" sz="2400" smtClean="0">
              <a:solidFill>
                <a:srgbClr val="000000"/>
              </a:solidFill>
            </a:endParaRPr>
          </a:p>
        </p:txBody>
      </p:sp>
    </p:spTree>
    <p:extLst>
      <p:ext uri="{BB962C8B-B14F-4D97-AF65-F5344CB8AC3E}">
        <p14:creationId xmlns:p14="http://schemas.microsoft.com/office/powerpoint/2010/main" val="415032389"/>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idx="4294967295"/>
          </p:nvPr>
        </p:nvSpPr>
        <p:spPr>
          <a:xfrm>
            <a:off x="323528" y="0"/>
            <a:ext cx="8820473" cy="6496050"/>
          </a:xfrm>
        </p:spPr>
        <p:txBody>
          <a:bodyPr anchor="ctr"/>
          <a:lstStyle/>
          <a:p>
            <a:pPr>
              <a:spcAft>
                <a:spcPts val="4800"/>
              </a:spcAft>
            </a:pPr>
            <a:r>
              <a:rPr lang="es-ES" sz="3200" dirty="0" smtClean="0">
                <a:solidFill>
                  <a:srgbClr val="FFFF00"/>
                </a:solidFill>
              </a:rPr>
              <a:t>Impactos del Cambio Climático</a:t>
            </a:r>
            <a:br>
              <a:rPr lang="es-ES" sz="3200" dirty="0" smtClean="0">
                <a:solidFill>
                  <a:srgbClr val="FFFF00"/>
                </a:solidFill>
              </a:rPr>
            </a:br>
            <a:endParaRPr lang="es-ES_tradnl" sz="3200" dirty="0">
              <a:solidFill>
                <a:srgbClr val="FFFF00"/>
              </a:solidFill>
            </a:endParaRPr>
          </a:p>
        </p:txBody>
      </p:sp>
      <p:sp>
        <p:nvSpPr>
          <p:cNvPr id="6147" name="Rectangle 4"/>
          <p:cNvSpPr>
            <a:spLocks noChangeArrowheads="1"/>
          </p:cNvSpPr>
          <p:nvPr/>
        </p:nvSpPr>
        <p:spPr bwMode="auto">
          <a:xfrm>
            <a:off x="7910513" y="5213350"/>
            <a:ext cx="184150" cy="457200"/>
          </a:xfrm>
          <a:prstGeom prst="rect">
            <a:avLst/>
          </a:prstGeom>
          <a:noFill/>
          <a:ln w="9525">
            <a:noFill/>
            <a:miter lim="800000"/>
            <a:headEnd/>
            <a:tailEnd/>
          </a:ln>
        </p:spPr>
        <p:txBody>
          <a:bodyPr wrap="none">
            <a:spAutoFit/>
          </a:bodyPr>
          <a:lstStyle/>
          <a:p>
            <a:pPr algn="r" defTabSz="914400">
              <a:spcBef>
                <a:spcPct val="0"/>
              </a:spcBef>
            </a:pPr>
            <a:endParaRPr lang="en-GB">
              <a:solidFill>
                <a:srgbClr val="000000"/>
              </a:solidFill>
              <a:latin typeface="Times New Roman" pitchFamily="18" charset="0"/>
            </a:endParaRPr>
          </a:p>
        </p:txBody>
      </p:sp>
      <p:sp>
        <p:nvSpPr>
          <p:cNvPr id="6148" name="Rectangle 5"/>
          <p:cNvSpPr>
            <a:spLocks noChangeArrowheads="1"/>
          </p:cNvSpPr>
          <p:nvPr/>
        </p:nvSpPr>
        <p:spPr bwMode="auto">
          <a:xfrm>
            <a:off x="4438650" y="5830888"/>
            <a:ext cx="184150" cy="457200"/>
          </a:xfrm>
          <a:prstGeom prst="rect">
            <a:avLst/>
          </a:prstGeom>
          <a:noFill/>
          <a:ln w="9525">
            <a:noFill/>
            <a:miter lim="800000"/>
            <a:headEnd/>
            <a:tailEnd/>
          </a:ln>
        </p:spPr>
        <p:txBody>
          <a:bodyPr wrap="none">
            <a:spAutoFit/>
          </a:bodyPr>
          <a:lstStyle/>
          <a:p>
            <a:pPr algn="r" defTabSz="914400">
              <a:spcBef>
                <a:spcPct val="0"/>
              </a:spcBef>
            </a:pPr>
            <a:endParaRPr lang="en-GB">
              <a:solidFill>
                <a:srgbClr val="000000"/>
              </a:solidFill>
              <a:latin typeface="Times New Roman" pitchFamily="18" charset="0"/>
            </a:endParaRPr>
          </a:p>
        </p:txBody>
      </p:sp>
    </p:spTree>
    <p:extLst>
      <p:ext uri="{BB962C8B-B14F-4D97-AF65-F5344CB8AC3E}">
        <p14:creationId xmlns:p14="http://schemas.microsoft.com/office/powerpoint/2010/main" val="373404788"/>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8"/>
          <p:cNvSpPr>
            <a:spLocks noChangeShapeType="1"/>
          </p:cNvSpPr>
          <p:nvPr/>
        </p:nvSpPr>
        <p:spPr bwMode="auto">
          <a:xfrm>
            <a:off x="0" y="404664"/>
            <a:ext cx="9144000" cy="0"/>
          </a:xfrm>
          <a:prstGeom prst="line">
            <a:avLst/>
          </a:prstGeom>
          <a:noFill/>
          <a:ln w="38100">
            <a:solidFill>
              <a:srgbClr val="0000FF"/>
            </a:solidFill>
            <a:round/>
            <a:headEnd/>
            <a:tailEnd/>
          </a:ln>
          <a:effectLst/>
        </p:spPr>
        <p:txBody>
          <a:bodyPr/>
          <a:lstStyle/>
          <a:p>
            <a:pPr eaLnBrk="0" fontAlgn="base" hangingPunct="0">
              <a:spcBef>
                <a:spcPct val="20000"/>
              </a:spcBef>
              <a:spcAft>
                <a:spcPct val="0"/>
              </a:spcAft>
              <a:buFont typeface="Times" pitchFamily="18" charset="0"/>
              <a:buChar char="•"/>
            </a:pPr>
            <a:endParaRPr lang="es-ES_tradnl" sz="2400" smtClean="0">
              <a:solidFill>
                <a:srgbClr val="000000"/>
              </a:solidFill>
            </a:endParaRPr>
          </a:p>
        </p:txBody>
      </p:sp>
      <p:pic>
        <p:nvPicPr>
          <p:cNvPr id="69634" name="Picture 2"/>
          <p:cNvPicPr>
            <a:picLocks noChangeAspect="1" noChangeArrowheads="1"/>
          </p:cNvPicPr>
          <p:nvPr/>
        </p:nvPicPr>
        <p:blipFill>
          <a:blip r:embed="rId2" cstate="print"/>
          <a:srcRect/>
          <a:stretch>
            <a:fillRect/>
          </a:stretch>
        </p:blipFill>
        <p:spPr bwMode="auto">
          <a:xfrm>
            <a:off x="1763688" y="0"/>
            <a:ext cx="5724128" cy="6497039"/>
          </a:xfrm>
          <a:prstGeom prst="rect">
            <a:avLst/>
          </a:prstGeom>
          <a:noFill/>
          <a:ln w="9525">
            <a:noFill/>
            <a:miter lim="800000"/>
            <a:headEnd/>
            <a:tailEnd/>
          </a:ln>
        </p:spPr>
      </p:pic>
      <p:sp useBgFill="1">
        <p:nvSpPr>
          <p:cNvPr id="3" name="2 CuadroTexto"/>
          <p:cNvSpPr txBox="1"/>
          <p:nvPr/>
        </p:nvSpPr>
        <p:spPr>
          <a:xfrm>
            <a:off x="0" y="0"/>
            <a:ext cx="9144000" cy="369332"/>
          </a:xfrm>
          <a:prstGeom prst="rect">
            <a:avLst/>
          </a:prstGeom>
        </p:spPr>
        <p:txBody>
          <a:bodyPr wrap="square" rtlCol="0">
            <a:spAutoFit/>
          </a:bodyPr>
          <a:lstStyle/>
          <a:p>
            <a:pPr algn="ctr"/>
            <a:r>
              <a:rPr lang="es-ES" b="1" dirty="0" smtClean="0">
                <a:solidFill>
                  <a:srgbClr val="99FF33"/>
                </a:solidFill>
              </a:rPr>
              <a:t>Ejemplos de impactos por sectores asociados al cambio de temperatura media</a:t>
            </a:r>
            <a:endParaRPr lang="es-ES_tradnl" b="1" dirty="0">
              <a:solidFill>
                <a:srgbClr val="99FF33"/>
              </a:solidFill>
            </a:endParaRPr>
          </a:p>
        </p:txBody>
      </p:sp>
    </p:spTree>
    <p:extLst>
      <p:ext uri="{BB962C8B-B14F-4D97-AF65-F5344CB8AC3E}">
        <p14:creationId xmlns:p14="http://schemas.microsoft.com/office/powerpoint/2010/main" val="3595420935"/>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p:cNvPicPr>
            <a:picLocks noChangeAspect="1" noChangeArrowheads="1"/>
          </p:cNvPicPr>
          <p:nvPr/>
        </p:nvPicPr>
        <p:blipFill>
          <a:blip r:embed="rId2" cstate="print"/>
          <a:srcRect/>
          <a:stretch>
            <a:fillRect/>
          </a:stretch>
        </p:blipFill>
        <p:spPr bwMode="auto">
          <a:xfrm>
            <a:off x="0" y="764704"/>
            <a:ext cx="9180572" cy="5589240"/>
          </a:xfrm>
          <a:prstGeom prst="rect">
            <a:avLst/>
          </a:prstGeom>
          <a:noFill/>
          <a:ln w="9525">
            <a:noFill/>
            <a:miter lim="800000"/>
            <a:headEnd/>
            <a:tailEnd/>
          </a:ln>
        </p:spPr>
      </p:pic>
      <p:sp>
        <p:nvSpPr>
          <p:cNvPr id="3" name="2 CuadroTexto"/>
          <p:cNvSpPr txBox="1"/>
          <p:nvPr/>
        </p:nvSpPr>
        <p:spPr>
          <a:xfrm>
            <a:off x="0" y="0"/>
            <a:ext cx="9144000" cy="369332"/>
          </a:xfrm>
          <a:prstGeom prst="rect">
            <a:avLst/>
          </a:prstGeom>
          <a:noFill/>
        </p:spPr>
        <p:txBody>
          <a:bodyPr wrap="square" rtlCol="0">
            <a:spAutoFit/>
          </a:bodyPr>
          <a:lstStyle/>
          <a:p>
            <a:pPr algn="ctr"/>
            <a:r>
              <a:rPr lang="es-ES" b="1" dirty="0" smtClean="0">
                <a:solidFill>
                  <a:srgbClr val="99FF33"/>
                </a:solidFill>
              </a:rPr>
              <a:t>Ejemplos de impactos por regiones ONU</a:t>
            </a:r>
            <a:endParaRPr lang="es-ES_tradnl" b="1" dirty="0">
              <a:solidFill>
                <a:srgbClr val="99FF33"/>
              </a:solidFill>
            </a:endParaRPr>
          </a:p>
        </p:txBody>
      </p:sp>
      <p:sp>
        <p:nvSpPr>
          <p:cNvPr id="4" name="Line 8"/>
          <p:cNvSpPr>
            <a:spLocks noChangeShapeType="1"/>
          </p:cNvSpPr>
          <p:nvPr/>
        </p:nvSpPr>
        <p:spPr bwMode="auto">
          <a:xfrm>
            <a:off x="0" y="476672"/>
            <a:ext cx="9144000" cy="0"/>
          </a:xfrm>
          <a:prstGeom prst="line">
            <a:avLst/>
          </a:prstGeom>
          <a:noFill/>
          <a:ln w="38100">
            <a:solidFill>
              <a:srgbClr val="0000FF"/>
            </a:solidFill>
            <a:round/>
            <a:headEnd/>
            <a:tailEnd/>
          </a:ln>
          <a:effectLst/>
        </p:spPr>
        <p:txBody>
          <a:bodyPr/>
          <a:lstStyle/>
          <a:p>
            <a:pPr eaLnBrk="0" fontAlgn="base" hangingPunct="0">
              <a:spcBef>
                <a:spcPct val="20000"/>
              </a:spcBef>
              <a:spcAft>
                <a:spcPct val="0"/>
              </a:spcAft>
              <a:buFont typeface="Times" pitchFamily="18" charset="0"/>
              <a:buChar char="•"/>
            </a:pPr>
            <a:endParaRPr lang="es-ES_tradnl" sz="2400" smtClean="0">
              <a:solidFill>
                <a:srgbClr val="000000"/>
              </a:solidFill>
            </a:endParaRPr>
          </a:p>
        </p:txBody>
      </p:sp>
    </p:spTree>
    <p:extLst>
      <p:ext uri="{BB962C8B-B14F-4D97-AF65-F5344CB8AC3E}">
        <p14:creationId xmlns:p14="http://schemas.microsoft.com/office/powerpoint/2010/main" val="3486375184"/>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cstate="print"/>
          <a:srcRect/>
          <a:stretch>
            <a:fillRect/>
          </a:stretch>
        </p:blipFill>
        <p:spPr bwMode="auto">
          <a:xfrm>
            <a:off x="0" y="260648"/>
            <a:ext cx="9144000" cy="6108241"/>
          </a:xfrm>
          <a:prstGeom prst="rect">
            <a:avLst/>
          </a:prstGeom>
          <a:noFill/>
          <a:ln w="9525">
            <a:noFill/>
            <a:miter lim="800000"/>
            <a:headEnd/>
            <a:tailEnd/>
          </a:ln>
        </p:spPr>
      </p:pic>
    </p:spTree>
    <p:extLst>
      <p:ext uri="{BB962C8B-B14F-4D97-AF65-F5344CB8AC3E}">
        <p14:creationId xmlns:p14="http://schemas.microsoft.com/office/powerpoint/2010/main" val="3581018443"/>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cstate="print"/>
          <a:srcRect/>
          <a:stretch>
            <a:fillRect/>
          </a:stretch>
        </p:blipFill>
        <p:spPr bwMode="auto">
          <a:xfrm>
            <a:off x="0" y="1484784"/>
            <a:ext cx="9144000" cy="3486912"/>
          </a:xfrm>
          <a:prstGeom prst="rect">
            <a:avLst/>
          </a:prstGeom>
          <a:noFill/>
          <a:ln w="9525">
            <a:noFill/>
            <a:miter lim="800000"/>
            <a:headEnd/>
            <a:tailEnd/>
          </a:ln>
        </p:spPr>
      </p:pic>
    </p:spTree>
    <p:extLst>
      <p:ext uri="{BB962C8B-B14F-4D97-AF65-F5344CB8AC3E}">
        <p14:creationId xmlns:p14="http://schemas.microsoft.com/office/powerpoint/2010/main" val="1211771945"/>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3"/>
          <p:cNvPicPr preferRelativeResize="0">
            <a:picLocks noChangeArrowheads="1"/>
          </p:cNvPicPr>
          <p:nvPr/>
        </p:nvPicPr>
        <p:blipFill>
          <a:blip r:embed="rId2" cstate="print"/>
          <a:srcRect/>
          <a:stretch>
            <a:fillRect/>
          </a:stretch>
        </p:blipFill>
        <p:spPr bwMode="auto">
          <a:xfrm>
            <a:off x="0" y="0"/>
            <a:ext cx="9144000" cy="6525343"/>
          </a:xfrm>
          <a:prstGeom prst="rect">
            <a:avLst/>
          </a:prstGeom>
          <a:noFill/>
          <a:ln w="9525">
            <a:noFill/>
            <a:miter lim="800000"/>
            <a:headEnd/>
            <a:tailEnd/>
          </a:ln>
        </p:spPr>
      </p:pic>
      <p:sp useBgFill="1">
        <p:nvSpPr>
          <p:cNvPr id="3" name="2 CuadroTexto"/>
          <p:cNvSpPr txBox="1"/>
          <p:nvPr/>
        </p:nvSpPr>
        <p:spPr>
          <a:xfrm>
            <a:off x="2987824" y="0"/>
            <a:ext cx="6111206" cy="646331"/>
          </a:xfrm>
          <a:prstGeom prst="rect">
            <a:avLst/>
          </a:prstGeom>
        </p:spPr>
        <p:txBody>
          <a:bodyPr wrap="square" rtlCol="0">
            <a:spAutoFit/>
          </a:bodyPr>
          <a:lstStyle/>
          <a:p>
            <a:r>
              <a:rPr lang="es-ES" b="1" dirty="0" smtClean="0">
                <a:solidFill>
                  <a:srgbClr val="99FF33"/>
                </a:solidFill>
              </a:rPr>
              <a:t>Ejemplos de grandes impactos previstos por sectores</a:t>
            </a:r>
          </a:p>
          <a:p>
            <a:endParaRPr lang="es-ES_tradnl" b="1" dirty="0">
              <a:solidFill>
                <a:srgbClr val="99FF33"/>
              </a:solidFill>
            </a:endParaRPr>
          </a:p>
        </p:txBody>
      </p:sp>
      <p:sp>
        <p:nvSpPr>
          <p:cNvPr id="4" name="Line 8"/>
          <p:cNvSpPr>
            <a:spLocks noChangeShapeType="1"/>
          </p:cNvSpPr>
          <p:nvPr/>
        </p:nvSpPr>
        <p:spPr bwMode="auto">
          <a:xfrm>
            <a:off x="2987824" y="404663"/>
            <a:ext cx="6051245" cy="15061"/>
          </a:xfrm>
          <a:prstGeom prst="line">
            <a:avLst/>
          </a:prstGeom>
          <a:noFill/>
          <a:ln w="38100">
            <a:solidFill>
              <a:srgbClr val="0000FF"/>
            </a:solidFill>
            <a:round/>
            <a:headEnd/>
            <a:tailEnd/>
          </a:ln>
          <a:effectLst/>
        </p:spPr>
        <p:txBody>
          <a:bodyPr/>
          <a:lstStyle/>
          <a:p>
            <a:pPr eaLnBrk="0" fontAlgn="base" hangingPunct="0">
              <a:spcBef>
                <a:spcPct val="20000"/>
              </a:spcBef>
              <a:spcAft>
                <a:spcPct val="0"/>
              </a:spcAft>
              <a:buFont typeface="Times" pitchFamily="18" charset="0"/>
              <a:buChar char="•"/>
            </a:pPr>
            <a:endParaRPr lang="es-ES_tradnl" sz="2400" smtClean="0">
              <a:solidFill>
                <a:srgbClr val="000000"/>
              </a:solidFill>
            </a:endParaRPr>
          </a:p>
        </p:txBody>
      </p:sp>
    </p:spTree>
    <p:extLst>
      <p:ext uri="{BB962C8B-B14F-4D97-AF65-F5344CB8AC3E}">
        <p14:creationId xmlns:p14="http://schemas.microsoft.com/office/powerpoint/2010/main" val="3045652449"/>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052736"/>
            <a:ext cx="9144000" cy="4154983"/>
          </a:xfrm>
          <a:prstGeom prst="rect">
            <a:avLst/>
          </a:prstGeom>
          <a:noFill/>
        </p:spPr>
        <p:txBody>
          <a:bodyPr wrap="square" rtlCol="0">
            <a:spAutoFit/>
          </a:bodyPr>
          <a:lstStyle/>
          <a:p>
            <a:r>
              <a:rPr lang="es-ES" sz="2400" b="1" dirty="0" smtClean="0">
                <a:solidFill>
                  <a:srgbClr val="99FF33"/>
                </a:solidFill>
              </a:rPr>
              <a:t>La </a:t>
            </a:r>
            <a:r>
              <a:rPr lang="es-ES" sz="2400" b="1" dirty="0" smtClean="0">
                <a:solidFill>
                  <a:srgbClr val="FFFF00"/>
                </a:solidFill>
              </a:rPr>
              <a:t>actividad humana </a:t>
            </a:r>
            <a:r>
              <a:rPr lang="es-ES" sz="2400" b="1" dirty="0" smtClean="0">
                <a:solidFill>
                  <a:srgbClr val="99FF33"/>
                </a:solidFill>
              </a:rPr>
              <a:t>puede llegar a inducir el Cambio Climático</a:t>
            </a:r>
            <a:r>
              <a:rPr lang="es-ES" sz="2400" b="1" dirty="0">
                <a:solidFill>
                  <a:srgbClr val="99FF33"/>
                </a:solidFill>
              </a:rPr>
              <a:t> </a:t>
            </a:r>
            <a:r>
              <a:rPr lang="es-ES" sz="2400" b="1" dirty="0" smtClean="0">
                <a:solidFill>
                  <a:srgbClr val="99FF33"/>
                </a:solidFill>
              </a:rPr>
              <a:t>por medio de la </a:t>
            </a:r>
            <a:r>
              <a:rPr lang="es-ES" sz="2400" b="1" dirty="0" smtClean="0">
                <a:solidFill>
                  <a:srgbClr val="FFFF00"/>
                </a:solidFill>
              </a:rPr>
              <a:t>intensificación del “Efecto Invernadero”</a:t>
            </a:r>
            <a:r>
              <a:rPr lang="es-ES" sz="2400" b="1" dirty="0" smtClean="0">
                <a:solidFill>
                  <a:srgbClr val="99FF33"/>
                </a:solidFill>
              </a:rPr>
              <a:t>.</a:t>
            </a:r>
          </a:p>
          <a:p>
            <a:endParaRPr lang="es-ES" sz="2400" b="1" dirty="0" smtClean="0">
              <a:solidFill>
                <a:srgbClr val="99FF33"/>
              </a:solidFill>
            </a:endParaRPr>
          </a:p>
          <a:p>
            <a:r>
              <a:rPr lang="es-ES" sz="2400" b="1" dirty="0" smtClean="0">
                <a:solidFill>
                  <a:srgbClr val="99FF33"/>
                </a:solidFill>
              </a:rPr>
              <a:t>La explicación física del fenómeno se basa en la diferente absorción radiación solar o terrestre de algunos gases (GEI) presentes en la atmósfera.</a:t>
            </a:r>
          </a:p>
          <a:p>
            <a:endParaRPr lang="es-ES" sz="2400" b="1" dirty="0">
              <a:solidFill>
                <a:srgbClr val="99FF33"/>
              </a:solidFill>
            </a:endParaRPr>
          </a:p>
          <a:p>
            <a:r>
              <a:rPr lang="es-ES" sz="2400" b="1" dirty="0" smtClean="0">
                <a:solidFill>
                  <a:srgbClr val="99FF33"/>
                </a:solidFill>
              </a:rPr>
              <a:t>Veremos a continuación lo que ahora se observa y un poco de historia referente al  Efecto Invernadero y al Cambio Climático.</a:t>
            </a:r>
          </a:p>
        </p:txBody>
      </p:sp>
    </p:spTree>
    <p:extLst>
      <p:ext uri="{BB962C8B-B14F-4D97-AF65-F5344CB8AC3E}">
        <p14:creationId xmlns:p14="http://schemas.microsoft.com/office/powerpoint/2010/main" val="4025111539"/>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0" y="0"/>
            <a:ext cx="9144000" cy="6525344"/>
            <a:chOff x="0" y="0"/>
            <a:chExt cx="4686300" cy="4829572"/>
          </a:xfrm>
        </p:grpSpPr>
        <p:pic>
          <p:nvPicPr>
            <p:cNvPr id="74754" name="Picture 2"/>
            <p:cNvPicPr>
              <a:picLocks noChangeAspect="1" noChangeArrowheads="1"/>
            </p:cNvPicPr>
            <p:nvPr/>
          </p:nvPicPr>
          <p:blipFill>
            <a:blip r:embed="rId2" cstate="print"/>
            <a:srcRect/>
            <a:stretch>
              <a:fillRect/>
            </a:stretch>
          </p:blipFill>
          <p:spPr bwMode="auto">
            <a:xfrm>
              <a:off x="0" y="0"/>
              <a:ext cx="4686300" cy="2305050"/>
            </a:xfrm>
            <a:prstGeom prst="rect">
              <a:avLst/>
            </a:prstGeom>
            <a:noFill/>
            <a:ln w="9525">
              <a:noFill/>
              <a:miter lim="800000"/>
              <a:headEnd/>
              <a:tailEnd/>
            </a:ln>
          </p:spPr>
        </p:pic>
        <p:pic>
          <p:nvPicPr>
            <p:cNvPr id="74755" name="Picture 3"/>
            <p:cNvPicPr>
              <a:picLocks noChangeAspect="1" noChangeArrowheads="1"/>
            </p:cNvPicPr>
            <p:nvPr/>
          </p:nvPicPr>
          <p:blipFill>
            <a:blip r:embed="rId3" cstate="print"/>
            <a:srcRect/>
            <a:stretch>
              <a:fillRect/>
            </a:stretch>
          </p:blipFill>
          <p:spPr bwMode="auto">
            <a:xfrm>
              <a:off x="0" y="2276872"/>
              <a:ext cx="4686300" cy="2552700"/>
            </a:xfrm>
            <a:prstGeom prst="rect">
              <a:avLst/>
            </a:prstGeom>
            <a:noFill/>
            <a:ln w="9525">
              <a:noFill/>
              <a:miter lim="800000"/>
              <a:headEnd/>
              <a:tailEnd/>
            </a:ln>
          </p:spPr>
        </p:pic>
      </p:grpSp>
    </p:spTree>
    <p:extLst>
      <p:ext uri="{BB962C8B-B14F-4D97-AF65-F5344CB8AC3E}">
        <p14:creationId xmlns:p14="http://schemas.microsoft.com/office/powerpoint/2010/main" val="2108836470"/>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4213" y="260350"/>
            <a:ext cx="7772400" cy="431800"/>
          </a:xfrm>
        </p:spPr>
        <p:txBody>
          <a:bodyPr lIns="92075" tIns="46038" rIns="92075" bIns="46038"/>
          <a:lstStyle/>
          <a:p>
            <a:r>
              <a:rPr lang="en-GB" sz="2000">
                <a:solidFill>
                  <a:srgbClr val="FFFF00"/>
                </a:solidFill>
                <a:latin typeface="Arial" charset="0"/>
              </a:rPr>
              <a:t>Proyección de riesgos por efecto del CC sobre ecosistemas</a:t>
            </a:r>
          </a:p>
        </p:txBody>
      </p:sp>
      <p:pic>
        <p:nvPicPr>
          <p:cNvPr id="5734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52513"/>
            <a:ext cx="8437562"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0548074"/>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idx="4294967295"/>
          </p:nvPr>
        </p:nvSpPr>
        <p:spPr>
          <a:xfrm>
            <a:off x="323528" y="0"/>
            <a:ext cx="8820473" cy="6496050"/>
          </a:xfrm>
        </p:spPr>
        <p:txBody>
          <a:bodyPr anchor="ctr"/>
          <a:lstStyle/>
          <a:p>
            <a:pPr>
              <a:spcAft>
                <a:spcPts val="4800"/>
              </a:spcAft>
            </a:pPr>
            <a:r>
              <a:rPr lang="es-ES" sz="3200" dirty="0" smtClean="0">
                <a:solidFill>
                  <a:srgbClr val="FFFF00"/>
                </a:solidFill>
              </a:rPr>
              <a:t>¿Cómo se pueden reducir los impactos?</a:t>
            </a:r>
            <a:br>
              <a:rPr lang="es-ES" sz="3200" dirty="0" smtClean="0">
                <a:solidFill>
                  <a:srgbClr val="FFFF00"/>
                </a:solidFill>
              </a:rPr>
            </a:br>
            <a:endParaRPr lang="es-ES_tradnl" sz="3200" dirty="0">
              <a:solidFill>
                <a:srgbClr val="FFFF00"/>
              </a:solidFill>
            </a:endParaRPr>
          </a:p>
        </p:txBody>
      </p:sp>
      <p:sp>
        <p:nvSpPr>
          <p:cNvPr id="6147" name="Rectangle 4"/>
          <p:cNvSpPr>
            <a:spLocks noChangeArrowheads="1"/>
          </p:cNvSpPr>
          <p:nvPr/>
        </p:nvSpPr>
        <p:spPr bwMode="auto">
          <a:xfrm>
            <a:off x="7910513" y="5213350"/>
            <a:ext cx="184150" cy="457200"/>
          </a:xfrm>
          <a:prstGeom prst="rect">
            <a:avLst/>
          </a:prstGeom>
          <a:noFill/>
          <a:ln w="9525">
            <a:noFill/>
            <a:miter lim="800000"/>
            <a:headEnd/>
            <a:tailEnd/>
          </a:ln>
        </p:spPr>
        <p:txBody>
          <a:bodyPr wrap="none">
            <a:spAutoFit/>
          </a:bodyPr>
          <a:lstStyle/>
          <a:p>
            <a:pPr algn="r" defTabSz="914400">
              <a:spcBef>
                <a:spcPct val="0"/>
              </a:spcBef>
            </a:pPr>
            <a:endParaRPr lang="en-GB">
              <a:solidFill>
                <a:srgbClr val="000000"/>
              </a:solidFill>
              <a:latin typeface="Times New Roman" pitchFamily="18" charset="0"/>
            </a:endParaRPr>
          </a:p>
        </p:txBody>
      </p:sp>
      <p:sp>
        <p:nvSpPr>
          <p:cNvPr id="6148" name="Rectangle 5"/>
          <p:cNvSpPr>
            <a:spLocks noChangeArrowheads="1"/>
          </p:cNvSpPr>
          <p:nvPr/>
        </p:nvSpPr>
        <p:spPr bwMode="auto">
          <a:xfrm>
            <a:off x="4438650" y="5830888"/>
            <a:ext cx="184150" cy="457200"/>
          </a:xfrm>
          <a:prstGeom prst="rect">
            <a:avLst/>
          </a:prstGeom>
          <a:noFill/>
          <a:ln w="9525">
            <a:noFill/>
            <a:miter lim="800000"/>
            <a:headEnd/>
            <a:tailEnd/>
          </a:ln>
        </p:spPr>
        <p:txBody>
          <a:bodyPr wrap="none">
            <a:spAutoFit/>
          </a:bodyPr>
          <a:lstStyle/>
          <a:p>
            <a:pPr algn="r" defTabSz="914400">
              <a:spcBef>
                <a:spcPct val="0"/>
              </a:spcBef>
            </a:pPr>
            <a:endParaRPr lang="en-GB">
              <a:solidFill>
                <a:srgbClr val="000000"/>
              </a:solidFill>
              <a:latin typeface="Times New Roman" pitchFamily="18" charset="0"/>
            </a:endParaRPr>
          </a:p>
        </p:txBody>
      </p:sp>
    </p:spTree>
    <p:extLst>
      <p:ext uri="{BB962C8B-B14F-4D97-AF65-F5344CB8AC3E}">
        <p14:creationId xmlns:p14="http://schemas.microsoft.com/office/powerpoint/2010/main" val="373404788"/>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050"/>
          <p:cNvSpPr>
            <a:spLocks noGrp="1" noChangeArrowheads="1"/>
          </p:cNvSpPr>
          <p:nvPr>
            <p:ph type="body" idx="1"/>
          </p:nvPr>
        </p:nvSpPr>
        <p:spPr>
          <a:xfrm>
            <a:off x="395536" y="1245728"/>
            <a:ext cx="8431212" cy="4924425"/>
          </a:xfrm>
        </p:spPr>
        <p:txBody>
          <a:bodyPr/>
          <a:lstStyle/>
          <a:p>
            <a:pPr marL="0" indent="0">
              <a:lnSpc>
                <a:spcPct val="120000"/>
              </a:lnSpc>
              <a:buNone/>
            </a:pPr>
            <a:r>
              <a:rPr lang="es-ES_tradnl" dirty="0" smtClean="0"/>
              <a:t>Hay dos grandes opciones:</a:t>
            </a:r>
          </a:p>
          <a:p>
            <a:pPr>
              <a:lnSpc>
                <a:spcPct val="120000"/>
              </a:lnSpc>
            </a:pPr>
            <a:r>
              <a:rPr lang="es-ES_tradnl" sz="2200" dirty="0" smtClean="0">
                <a:solidFill>
                  <a:srgbClr val="FFFF00"/>
                </a:solidFill>
              </a:rPr>
              <a:t>Mitigación. </a:t>
            </a:r>
            <a:r>
              <a:rPr lang="es-ES_tradnl" sz="2200" dirty="0" smtClean="0"/>
              <a:t>Reduciendo </a:t>
            </a:r>
            <a:r>
              <a:rPr lang="es-ES_tradnl" sz="2200" dirty="0" smtClean="0"/>
              <a:t>las emisiones de GEI.</a:t>
            </a:r>
            <a:endParaRPr lang="es-ES_tradnl" sz="2200" dirty="0" smtClean="0">
              <a:solidFill>
                <a:srgbClr val="FFFF00"/>
              </a:solidFill>
            </a:endParaRPr>
          </a:p>
          <a:p>
            <a:pPr>
              <a:lnSpc>
                <a:spcPct val="120000"/>
              </a:lnSpc>
            </a:pPr>
            <a:r>
              <a:rPr lang="es-ES_tradnl" sz="2200" dirty="0" smtClean="0">
                <a:solidFill>
                  <a:srgbClr val="FFFF00"/>
                </a:solidFill>
              </a:rPr>
              <a:t>Adaptación. </a:t>
            </a:r>
            <a:r>
              <a:rPr lang="es-ES_tradnl" sz="2200" dirty="0" smtClean="0"/>
              <a:t>Evaluando vulnerabilidades y estableciendo estrategias de </a:t>
            </a:r>
            <a:r>
              <a:rPr lang="es-ES_tradnl" sz="2200" dirty="0" smtClean="0"/>
              <a:t>adaptación.</a:t>
            </a:r>
          </a:p>
          <a:p>
            <a:pPr marL="0" indent="0">
              <a:lnSpc>
                <a:spcPct val="120000"/>
              </a:lnSpc>
              <a:buNone/>
            </a:pPr>
            <a:endParaRPr lang="es-ES_tradnl" sz="2200" dirty="0"/>
          </a:p>
          <a:p>
            <a:pPr marL="0" indent="0">
              <a:lnSpc>
                <a:spcPct val="120000"/>
              </a:lnSpc>
              <a:buNone/>
            </a:pPr>
            <a:r>
              <a:rPr lang="es-ES_tradnl" dirty="0" smtClean="0"/>
              <a:t>Y </a:t>
            </a:r>
            <a:r>
              <a:rPr lang="es-ES_tradnl" dirty="0" smtClean="0"/>
              <a:t>algunas cosas del día a día, menos dependientes de los políticos:</a:t>
            </a:r>
          </a:p>
          <a:p>
            <a:pPr marL="457200" indent="-457200">
              <a:lnSpc>
                <a:spcPct val="120000"/>
              </a:lnSpc>
              <a:buAutoNum type="arabicPeriod"/>
            </a:pPr>
            <a:r>
              <a:rPr lang="es-ES_tradnl" sz="2200" dirty="0" smtClean="0">
                <a:solidFill>
                  <a:srgbClr val="FFFF00"/>
                </a:solidFill>
              </a:rPr>
              <a:t>Reducir</a:t>
            </a:r>
          </a:p>
          <a:p>
            <a:pPr marL="457200" indent="-457200">
              <a:lnSpc>
                <a:spcPct val="120000"/>
              </a:lnSpc>
              <a:buAutoNum type="arabicPeriod"/>
            </a:pPr>
            <a:r>
              <a:rPr lang="es-ES_tradnl" sz="2200" dirty="0" smtClean="0">
                <a:solidFill>
                  <a:srgbClr val="FFFF00"/>
                </a:solidFill>
              </a:rPr>
              <a:t>Desconectar</a:t>
            </a:r>
          </a:p>
          <a:p>
            <a:pPr marL="457200" indent="-457200">
              <a:lnSpc>
                <a:spcPct val="120000"/>
              </a:lnSpc>
              <a:buAutoNum type="arabicPeriod"/>
            </a:pPr>
            <a:r>
              <a:rPr lang="es-ES_tradnl" sz="2200" dirty="0" smtClean="0">
                <a:solidFill>
                  <a:srgbClr val="FFFF00"/>
                </a:solidFill>
              </a:rPr>
              <a:t>Reciclar</a:t>
            </a:r>
          </a:p>
          <a:p>
            <a:pPr marL="457200" indent="-457200">
              <a:lnSpc>
                <a:spcPct val="120000"/>
              </a:lnSpc>
              <a:buAutoNum type="arabicPeriod"/>
            </a:pPr>
            <a:r>
              <a:rPr lang="es-ES_tradnl" sz="2200" dirty="0" smtClean="0">
                <a:solidFill>
                  <a:srgbClr val="FFFF00"/>
                </a:solidFill>
              </a:rPr>
              <a:t>Ir a pie</a:t>
            </a:r>
          </a:p>
          <a:p>
            <a:pPr marL="0" indent="0">
              <a:lnSpc>
                <a:spcPct val="120000"/>
              </a:lnSpc>
              <a:buNone/>
            </a:pPr>
            <a:endParaRPr lang="es-ES_tradnl" dirty="0"/>
          </a:p>
        </p:txBody>
      </p:sp>
      <p:sp>
        <p:nvSpPr>
          <p:cNvPr id="63491" name="Rectangle 2051"/>
          <p:cNvSpPr>
            <a:spLocks noGrp="1" noChangeArrowheads="1"/>
          </p:cNvSpPr>
          <p:nvPr>
            <p:ph type="title"/>
          </p:nvPr>
        </p:nvSpPr>
        <p:spPr>
          <a:xfrm>
            <a:off x="0" y="0"/>
            <a:ext cx="9144000" cy="1143000"/>
          </a:xfrm>
        </p:spPr>
        <p:txBody>
          <a:bodyPr/>
          <a:lstStyle/>
          <a:p>
            <a:r>
              <a:rPr lang="es-ES_tradnl" sz="3200" kern="1200" dirty="0">
                <a:solidFill>
                  <a:srgbClr val="99FF33"/>
                </a:solidFill>
                <a:latin typeface="+mn-lt"/>
                <a:ea typeface="+mn-ea"/>
                <a:cs typeface="+mn-cs"/>
              </a:rPr>
              <a:t>Enfrentarse al Cambio Climático</a:t>
            </a:r>
          </a:p>
        </p:txBody>
      </p:sp>
      <p:sp>
        <p:nvSpPr>
          <p:cNvPr id="63492" name="Line 2052"/>
          <p:cNvSpPr>
            <a:spLocks noChangeShapeType="1"/>
          </p:cNvSpPr>
          <p:nvPr/>
        </p:nvSpPr>
        <p:spPr bwMode="auto">
          <a:xfrm>
            <a:off x="0" y="1084263"/>
            <a:ext cx="9144000" cy="0"/>
          </a:xfrm>
          <a:prstGeom prst="line">
            <a:avLst/>
          </a:prstGeom>
          <a:noFill/>
          <a:ln w="38100">
            <a:solidFill>
              <a:srgbClr val="0000FF"/>
            </a:solidFill>
            <a:round/>
            <a:headEnd/>
            <a:tailEnd/>
          </a:ln>
        </p:spPr>
        <p:txBody>
          <a:bodyPr/>
          <a:lstStyle/>
          <a:p>
            <a:endParaRPr lang="es-ES_tradnl"/>
          </a:p>
        </p:txBody>
      </p:sp>
    </p:spTree>
    <p:extLst>
      <p:ext uri="{BB962C8B-B14F-4D97-AF65-F5344CB8AC3E}">
        <p14:creationId xmlns:p14="http://schemas.microsoft.com/office/powerpoint/2010/main" val="2727769135"/>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idx="4294967295"/>
          </p:nvPr>
        </p:nvSpPr>
        <p:spPr>
          <a:xfrm>
            <a:off x="323528" y="0"/>
            <a:ext cx="8820473" cy="6496050"/>
          </a:xfrm>
        </p:spPr>
        <p:txBody>
          <a:bodyPr anchor="ctr"/>
          <a:lstStyle/>
          <a:p>
            <a:pPr algn="l">
              <a:spcAft>
                <a:spcPts val="4800"/>
              </a:spcAft>
            </a:pPr>
            <a:r>
              <a:rPr lang="es-ES" sz="3200" dirty="0" smtClean="0">
                <a:solidFill>
                  <a:srgbClr val="FFFF00"/>
                </a:solidFill>
              </a:rPr>
              <a:t>- Clima y Cambio Climático</a:t>
            </a:r>
            <a:br>
              <a:rPr lang="es-ES" sz="3200" dirty="0" smtClean="0">
                <a:solidFill>
                  <a:srgbClr val="FFFF00"/>
                </a:solidFill>
              </a:rPr>
            </a:br>
            <a:r>
              <a:rPr lang="es-ES_tradnl" sz="3200" dirty="0" smtClean="0">
                <a:solidFill>
                  <a:srgbClr val="FFFF00"/>
                </a:solidFill>
              </a:rPr>
              <a:t>- </a:t>
            </a:r>
            <a:r>
              <a:rPr lang="es-ES" sz="3200" dirty="0" smtClean="0">
                <a:solidFill>
                  <a:srgbClr val="FFFF00"/>
                </a:solidFill>
              </a:rPr>
              <a:t>Simulación</a:t>
            </a:r>
            <a:r>
              <a:rPr lang="es-ES" sz="3200" dirty="0">
                <a:solidFill>
                  <a:srgbClr val="FFFF00"/>
                </a:solidFill>
              </a:rPr>
              <a:t> </a:t>
            </a:r>
            <a:r>
              <a:rPr lang="es-ES" sz="3200" dirty="0" smtClean="0">
                <a:solidFill>
                  <a:srgbClr val="FFFF00"/>
                </a:solidFill>
              </a:rPr>
              <a:t>del clima</a:t>
            </a:r>
            <a:br>
              <a:rPr lang="es-ES" sz="3200" dirty="0" smtClean="0">
                <a:solidFill>
                  <a:srgbClr val="FFFF00"/>
                </a:solidFill>
              </a:rPr>
            </a:br>
            <a:r>
              <a:rPr lang="es-ES" sz="3200" dirty="0" smtClean="0">
                <a:solidFill>
                  <a:srgbClr val="FFFF00"/>
                </a:solidFill>
              </a:rPr>
              <a:t>- Proyecciones climáticas: escenarios</a:t>
            </a:r>
            <a:br>
              <a:rPr lang="es-ES" sz="3200" dirty="0" smtClean="0">
                <a:solidFill>
                  <a:srgbClr val="FFFF00"/>
                </a:solidFill>
              </a:rPr>
            </a:br>
            <a:r>
              <a:rPr lang="es-ES_tradnl" sz="3200" dirty="0" smtClean="0">
                <a:solidFill>
                  <a:srgbClr val="FFFF00"/>
                </a:solidFill>
              </a:rPr>
              <a:t>- </a:t>
            </a:r>
            <a:r>
              <a:rPr lang="es-ES" sz="3200" dirty="0" smtClean="0">
                <a:solidFill>
                  <a:srgbClr val="FFFF00"/>
                </a:solidFill>
              </a:rPr>
              <a:t>Impactos del Cambio Climático</a:t>
            </a:r>
            <a:br>
              <a:rPr lang="es-ES" sz="3200" dirty="0" smtClean="0">
                <a:solidFill>
                  <a:srgbClr val="FFFF00"/>
                </a:solidFill>
              </a:rPr>
            </a:br>
            <a:r>
              <a:rPr lang="es-ES_tradnl" sz="3200" dirty="0" smtClean="0">
                <a:solidFill>
                  <a:srgbClr val="FFFF00"/>
                </a:solidFill>
              </a:rPr>
              <a:t>- </a:t>
            </a:r>
            <a:r>
              <a:rPr lang="es-ES" sz="3200" dirty="0" smtClean="0">
                <a:solidFill>
                  <a:srgbClr val="FFFF00"/>
                </a:solidFill>
              </a:rPr>
              <a:t>¿Cómo se pueden reducir los impactos?</a:t>
            </a:r>
            <a:br>
              <a:rPr lang="es-ES" sz="3200" dirty="0" smtClean="0">
                <a:solidFill>
                  <a:srgbClr val="FFFF00"/>
                </a:solidFill>
              </a:rPr>
            </a:br>
            <a:endParaRPr lang="es-ES_tradnl" sz="3200" dirty="0">
              <a:solidFill>
                <a:srgbClr val="FFFF00"/>
              </a:solidFill>
            </a:endParaRPr>
          </a:p>
        </p:txBody>
      </p:sp>
      <p:sp>
        <p:nvSpPr>
          <p:cNvPr id="6147" name="Rectangle 4"/>
          <p:cNvSpPr>
            <a:spLocks noChangeArrowheads="1"/>
          </p:cNvSpPr>
          <p:nvPr/>
        </p:nvSpPr>
        <p:spPr bwMode="auto">
          <a:xfrm>
            <a:off x="7910513" y="5213350"/>
            <a:ext cx="184150" cy="457200"/>
          </a:xfrm>
          <a:prstGeom prst="rect">
            <a:avLst/>
          </a:prstGeom>
          <a:noFill/>
          <a:ln w="9525">
            <a:noFill/>
            <a:miter lim="800000"/>
            <a:headEnd/>
            <a:tailEnd/>
          </a:ln>
        </p:spPr>
        <p:txBody>
          <a:bodyPr wrap="none">
            <a:spAutoFit/>
          </a:bodyPr>
          <a:lstStyle/>
          <a:p>
            <a:pPr algn="r" defTabSz="914400">
              <a:spcBef>
                <a:spcPct val="0"/>
              </a:spcBef>
            </a:pPr>
            <a:endParaRPr lang="en-GB">
              <a:solidFill>
                <a:srgbClr val="000000"/>
              </a:solidFill>
              <a:latin typeface="Times New Roman" pitchFamily="18" charset="0"/>
            </a:endParaRPr>
          </a:p>
        </p:txBody>
      </p:sp>
      <p:sp>
        <p:nvSpPr>
          <p:cNvPr id="6148" name="Rectangle 5"/>
          <p:cNvSpPr>
            <a:spLocks noChangeArrowheads="1"/>
          </p:cNvSpPr>
          <p:nvPr/>
        </p:nvSpPr>
        <p:spPr bwMode="auto">
          <a:xfrm>
            <a:off x="4438650" y="5830888"/>
            <a:ext cx="184150" cy="457200"/>
          </a:xfrm>
          <a:prstGeom prst="rect">
            <a:avLst/>
          </a:prstGeom>
          <a:noFill/>
          <a:ln w="9525">
            <a:noFill/>
            <a:miter lim="800000"/>
            <a:headEnd/>
            <a:tailEnd/>
          </a:ln>
        </p:spPr>
        <p:txBody>
          <a:bodyPr wrap="none">
            <a:spAutoFit/>
          </a:bodyPr>
          <a:lstStyle/>
          <a:p>
            <a:pPr algn="r" defTabSz="914400">
              <a:spcBef>
                <a:spcPct val="0"/>
              </a:spcBef>
            </a:pPr>
            <a:endParaRPr lang="en-GB">
              <a:solidFill>
                <a:srgbClr val="000000"/>
              </a:solidFill>
              <a:latin typeface="Times New Roman" pitchFamily="18" charset="0"/>
            </a:endParaRPr>
          </a:p>
        </p:txBody>
      </p:sp>
    </p:spTree>
    <p:extLst>
      <p:ext uri="{BB962C8B-B14F-4D97-AF65-F5344CB8AC3E}">
        <p14:creationId xmlns:p14="http://schemas.microsoft.com/office/powerpoint/2010/main" val="373404788"/>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7794" name="Picture 2"/>
          <p:cNvPicPr>
            <a:picLocks noChangeAspect="1" noChangeArrowheads="1"/>
          </p:cNvPicPr>
          <p:nvPr/>
        </p:nvPicPr>
        <p:blipFill>
          <a:blip r:embed="rId2" cstate="print"/>
          <a:srcRect/>
          <a:stretch>
            <a:fillRect/>
          </a:stretch>
        </p:blipFill>
        <p:spPr bwMode="auto">
          <a:xfrm>
            <a:off x="636588" y="423863"/>
            <a:ext cx="7891462" cy="5202237"/>
          </a:xfrm>
          <a:prstGeom prst="rect">
            <a:avLst/>
          </a:prstGeom>
          <a:noFill/>
          <a:ln w="9525">
            <a:noFill/>
            <a:miter lim="800000"/>
            <a:headEnd/>
            <a:tailEnd/>
          </a:ln>
        </p:spPr>
      </p:pic>
      <p:sp>
        <p:nvSpPr>
          <p:cNvPr id="417795" name="WordArt 3"/>
          <p:cNvSpPr>
            <a:spLocks noChangeArrowheads="1" noChangeShapeType="1" noTextEdit="1"/>
          </p:cNvSpPr>
          <p:nvPr/>
        </p:nvSpPr>
        <p:spPr bwMode="auto">
          <a:xfrm>
            <a:off x="1676400" y="5854700"/>
            <a:ext cx="5591175" cy="523875"/>
          </a:xfrm>
          <a:prstGeom prst="rect">
            <a:avLst/>
          </a:prstGeom>
        </p:spPr>
        <p:txBody>
          <a:bodyPr wrap="none" fromWordArt="1">
            <a:prstTxWarp prst="textPlain">
              <a:avLst>
                <a:gd name="adj" fmla="val 49972"/>
              </a:avLst>
            </a:prstTxWarp>
            <a:scene3d>
              <a:camera prst="legacyPerspectiveTopLeft"/>
              <a:lightRig rig="legacyNormal3" dir="r"/>
            </a:scene3d>
            <a:sp3d extrusionH="201600" prstMaterial="legacyMetal">
              <a:extrusionClr>
                <a:srgbClr val="FFFFFF"/>
              </a:extrusionClr>
            </a:sp3d>
          </a:bodyPr>
          <a:lstStyle/>
          <a:p>
            <a:pPr algn="ctr"/>
            <a:r>
              <a:rPr lang="es-ES" sz="3600" kern="10" dirty="0" smtClean="0">
                <a:ln w="9525">
                  <a:round/>
                  <a:headEnd/>
                  <a:tailEnd/>
                </a:ln>
                <a:gradFill rotWithShape="1">
                  <a:gsLst>
                    <a:gs pos="0">
                      <a:srgbClr val="99FF33"/>
                    </a:gs>
                    <a:gs pos="100000">
                      <a:srgbClr val="FFFF00"/>
                    </a:gs>
                  </a:gsLst>
                  <a:lin ang="5400000" scaled="1"/>
                </a:gradFill>
                <a:latin typeface="Times New Roman"/>
                <a:cs typeface="Times New Roman"/>
              </a:rPr>
              <a:t>Moltes gràcies per </a:t>
            </a:r>
            <a:r>
              <a:rPr lang="es-ES" sz="3600" kern="10" dirty="0">
                <a:ln w="9525">
                  <a:round/>
                  <a:headEnd/>
                  <a:tailEnd/>
                </a:ln>
                <a:gradFill rotWithShape="1">
                  <a:gsLst>
                    <a:gs pos="0">
                      <a:srgbClr val="99FF33"/>
                    </a:gs>
                    <a:gs pos="100000">
                      <a:srgbClr val="FFFF00"/>
                    </a:gs>
                  </a:gsLst>
                  <a:lin ang="5400000" scaled="1"/>
                </a:gradFill>
                <a:latin typeface="Times New Roman"/>
                <a:cs typeface="Times New Roman"/>
              </a:rPr>
              <a:t>la </a:t>
            </a:r>
            <a:r>
              <a:rPr lang="es-ES" sz="3600" kern="10" dirty="0" smtClean="0">
                <a:ln w="9525">
                  <a:round/>
                  <a:headEnd/>
                  <a:tailEnd/>
                </a:ln>
                <a:gradFill rotWithShape="1">
                  <a:gsLst>
                    <a:gs pos="0">
                      <a:srgbClr val="99FF33"/>
                    </a:gs>
                    <a:gs pos="100000">
                      <a:srgbClr val="FFFF00"/>
                    </a:gs>
                  </a:gsLst>
                  <a:lin ang="5400000" scaled="1"/>
                </a:gradFill>
                <a:latin typeface="Times New Roman"/>
                <a:cs typeface="Times New Roman"/>
              </a:rPr>
              <a:t>atenció</a:t>
            </a:r>
            <a:endParaRPr lang="es-ES_tradnl" sz="3600" kern="10" dirty="0">
              <a:ln w="9525">
                <a:round/>
                <a:headEnd/>
                <a:tailEnd/>
              </a:ln>
              <a:gradFill rotWithShape="1">
                <a:gsLst>
                  <a:gs pos="0">
                    <a:srgbClr val="99FF33"/>
                  </a:gs>
                  <a:gs pos="100000">
                    <a:srgbClr val="FFFF00"/>
                  </a:gs>
                </a:gsLst>
                <a:lin ang="5400000" scaled="1"/>
              </a:gradFill>
              <a:latin typeface="Times New Roman"/>
              <a:cs typeface="Times New Roman"/>
            </a:endParaRPr>
          </a:p>
        </p:txBody>
      </p:sp>
    </p:spTree>
    <p:extLst>
      <p:ext uri="{BB962C8B-B14F-4D97-AF65-F5344CB8AC3E}">
        <p14:creationId xmlns:p14="http://schemas.microsoft.com/office/powerpoint/2010/main" val="2701357854"/>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17794"/>
                                        </p:tgtEl>
                                        <p:attrNameLst>
                                          <p:attrName>style.visibility</p:attrName>
                                        </p:attrNameLst>
                                      </p:cBhvr>
                                      <p:to>
                                        <p:strVal val="visible"/>
                                      </p:to>
                                    </p:set>
                                    <p:animEffect transition="in" filter="dissolve">
                                      <p:cBhvr>
                                        <p:cTn id="7" dur="500"/>
                                        <p:tgtEl>
                                          <p:spTgt spid="417794"/>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417795"/>
                                        </p:tgtEl>
                                        <p:attrNameLst>
                                          <p:attrName>style.visibility</p:attrName>
                                        </p:attrNameLst>
                                      </p:cBhvr>
                                      <p:to>
                                        <p:strVal val="visible"/>
                                      </p:to>
                                    </p:set>
                                    <p:anim calcmode="lin" valueType="num">
                                      <p:cBhvr>
                                        <p:cTn id="11" dur="1000" fill="hold"/>
                                        <p:tgtEl>
                                          <p:spTgt spid="417795"/>
                                        </p:tgtEl>
                                        <p:attrNameLst>
                                          <p:attrName>ppt_w</p:attrName>
                                        </p:attrNameLst>
                                      </p:cBhvr>
                                      <p:tavLst>
                                        <p:tav tm="0">
                                          <p:val>
                                            <p:fltVal val="0"/>
                                          </p:val>
                                        </p:tav>
                                        <p:tav tm="100000">
                                          <p:val>
                                            <p:strVal val="#ppt_w"/>
                                          </p:val>
                                        </p:tav>
                                      </p:tavLst>
                                    </p:anim>
                                    <p:anim calcmode="lin" valueType="num">
                                      <p:cBhvr>
                                        <p:cTn id="12" dur="1000" fill="hold"/>
                                        <p:tgtEl>
                                          <p:spTgt spid="417795"/>
                                        </p:tgtEl>
                                        <p:attrNameLst>
                                          <p:attrName>ppt_h</p:attrName>
                                        </p:attrNameLst>
                                      </p:cBhvr>
                                      <p:tavLst>
                                        <p:tav tm="0">
                                          <p:val>
                                            <p:fltVal val="0"/>
                                          </p:val>
                                        </p:tav>
                                        <p:tav tm="100000">
                                          <p:val>
                                            <p:strVal val="#ppt_h"/>
                                          </p:val>
                                        </p:tav>
                                      </p:tavLst>
                                    </p:anim>
                                    <p:anim calcmode="lin" valueType="num">
                                      <p:cBhvr>
                                        <p:cTn id="13" dur="1000" fill="hold"/>
                                        <p:tgtEl>
                                          <p:spTgt spid="417795"/>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1779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250723" y="14748"/>
            <a:ext cx="8676456" cy="6470437"/>
          </a:xfrm>
          <a:prstGeom prst="rect">
            <a:avLst/>
          </a:prstGeom>
          <a:noFill/>
          <a:ln w="9525">
            <a:noFill/>
            <a:miter lim="800000"/>
            <a:headEnd/>
            <a:tailEnd/>
          </a:ln>
        </p:spPr>
      </p:pic>
    </p:spTree>
    <p:extLst>
      <p:ext uri="{BB962C8B-B14F-4D97-AF65-F5344CB8AC3E}">
        <p14:creationId xmlns:p14="http://schemas.microsoft.com/office/powerpoint/2010/main" val="1201073415"/>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539750" y="290513"/>
            <a:ext cx="7967663" cy="4781550"/>
          </a:xfrm>
          <a:prstGeom prst="rect">
            <a:avLst/>
          </a:prstGeom>
          <a:noFill/>
          <a:ln w="9525" algn="ctr">
            <a:noFill/>
            <a:miter lim="800000"/>
            <a:headEnd/>
            <a:tailEnd/>
          </a:ln>
        </p:spPr>
      </p:pic>
      <p:sp>
        <p:nvSpPr>
          <p:cNvPr id="27651" name="2 CuadroTexto"/>
          <p:cNvSpPr txBox="1">
            <a:spLocks noChangeArrowheads="1"/>
          </p:cNvSpPr>
          <p:nvPr/>
        </p:nvSpPr>
        <p:spPr bwMode="auto">
          <a:xfrm>
            <a:off x="0" y="5248275"/>
            <a:ext cx="9144000" cy="1236663"/>
          </a:xfrm>
          <a:prstGeom prst="rect">
            <a:avLst/>
          </a:prstGeom>
          <a:noFill/>
          <a:ln w="9525">
            <a:noFill/>
            <a:miter lim="800000"/>
            <a:headEnd/>
            <a:tailEnd/>
          </a:ln>
        </p:spPr>
        <p:txBody>
          <a:bodyPr>
            <a:spAutoFit/>
          </a:bodyPr>
          <a:lstStyle/>
          <a:p>
            <a:pPr eaLnBrk="0" hangingPunct="0">
              <a:spcBef>
                <a:spcPct val="20000"/>
              </a:spcBef>
              <a:buFont typeface="Times" pitchFamily="18" charset="0"/>
              <a:buNone/>
            </a:pPr>
            <a:r>
              <a:rPr lang="es-ES_tradnl" sz="1200" b="1" dirty="0" err="1">
                <a:solidFill>
                  <a:srgbClr val="99FF33"/>
                </a:solidFill>
              </a:rPr>
              <a:t>High-resolution</a:t>
            </a:r>
            <a:r>
              <a:rPr lang="es-ES_tradnl" sz="1200" b="1" dirty="0">
                <a:solidFill>
                  <a:srgbClr val="99FF33"/>
                </a:solidFill>
              </a:rPr>
              <a:t> </a:t>
            </a:r>
            <a:r>
              <a:rPr lang="es-ES_tradnl" sz="1200" b="1" dirty="0" err="1">
                <a:solidFill>
                  <a:srgbClr val="99FF33"/>
                </a:solidFill>
              </a:rPr>
              <a:t>carbon</a:t>
            </a:r>
            <a:r>
              <a:rPr lang="es-ES_tradnl" sz="1200" b="1" dirty="0">
                <a:solidFill>
                  <a:srgbClr val="99FF33"/>
                </a:solidFill>
              </a:rPr>
              <a:t> </a:t>
            </a:r>
            <a:r>
              <a:rPr lang="es-ES_tradnl" sz="1200" b="1" dirty="0" err="1">
                <a:solidFill>
                  <a:srgbClr val="99FF33"/>
                </a:solidFill>
              </a:rPr>
              <a:t>dioxide</a:t>
            </a:r>
            <a:r>
              <a:rPr lang="es-ES_tradnl" sz="1200" b="1" dirty="0">
                <a:solidFill>
                  <a:srgbClr val="99FF33"/>
                </a:solidFill>
              </a:rPr>
              <a:t> </a:t>
            </a:r>
            <a:r>
              <a:rPr lang="es-ES_tradnl" sz="1200" b="1" dirty="0" err="1">
                <a:solidFill>
                  <a:srgbClr val="99FF33"/>
                </a:solidFill>
              </a:rPr>
              <a:t>concentration</a:t>
            </a:r>
            <a:r>
              <a:rPr lang="es-ES_tradnl" sz="1200" b="1" dirty="0">
                <a:solidFill>
                  <a:srgbClr val="99FF33"/>
                </a:solidFill>
              </a:rPr>
              <a:t> record 650,000-800,000 </a:t>
            </a:r>
            <a:r>
              <a:rPr lang="es-ES_tradnl" sz="1200" b="1" dirty="0" err="1">
                <a:solidFill>
                  <a:srgbClr val="99FF33"/>
                </a:solidFill>
              </a:rPr>
              <a:t>years</a:t>
            </a:r>
            <a:r>
              <a:rPr lang="es-ES_tradnl" sz="1200" b="1" dirty="0">
                <a:solidFill>
                  <a:srgbClr val="99FF33"/>
                </a:solidFill>
              </a:rPr>
              <a:t> </a:t>
            </a:r>
            <a:r>
              <a:rPr lang="es-ES_tradnl" sz="1200" b="1" dirty="0" err="1">
                <a:solidFill>
                  <a:srgbClr val="99FF33"/>
                </a:solidFill>
              </a:rPr>
              <a:t>before</a:t>
            </a:r>
            <a:r>
              <a:rPr lang="es-ES_tradnl" sz="1200" b="1" dirty="0">
                <a:solidFill>
                  <a:srgbClr val="99FF33"/>
                </a:solidFill>
              </a:rPr>
              <a:t> </a:t>
            </a:r>
            <a:r>
              <a:rPr lang="es-ES_tradnl" sz="1200" b="1" dirty="0" err="1">
                <a:solidFill>
                  <a:srgbClr val="99FF33"/>
                </a:solidFill>
              </a:rPr>
              <a:t>present</a:t>
            </a:r>
            <a:r>
              <a:rPr lang="es-ES_tradnl" sz="1200" b="1" dirty="0">
                <a:solidFill>
                  <a:srgbClr val="99FF33"/>
                </a:solidFill>
              </a:rPr>
              <a:t>,</a:t>
            </a:r>
            <a:br>
              <a:rPr lang="es-ES_tradnl" sz="1200" b="1" dirty="0">
                <a:solidFill>
                  <a:srgbClr val="99FF33"/>
                </a:solidFill>
              </a:rPr>
            </a:br>
            <a:r>
              <a:rPr lang="es-ES_tradnl" sz="1200" b="1" dirty="0" err="1">
                <a:solidFill>
                  <a:srgbClr val="99FF33"/>
                </a:solidFill>
              </a:rPr>
              <a:t>Lüthi</a:t>
            </a:r>
            <a:r>
              <a:rPr lang="es-ES_tradnl" sz="1200" b="1" dirty="0">
                <a:solidFill>
                  <a:srgbClr val="99FF33"/>
                </a:solidFill>
              </a:rPr>
              <a:t>, D., M. Le </a:t>
            </a:r>
            <a:r>
              <a:rPr lang="es-ES_tradnl" sz="1200" b="1" dirty="0" err="1">
                <a:solidFill>
                  <a:srgbClr val="99FF33"/>
                </a:solidFill>
              </a:rPr>
              <a:t>Floch</a:t>
            </a:r>
            <a:r>
              <a:rPr lang="es-ES_tradnl" sz="1200" b="1" dirty="0">
                <a:solidFill>
                  <a:srgbClr val="99FF33"/>
                </a:solidFill>
              </a:rPr>
              <a:t>, B. </a:t>
            </a:r>
            <a:r>
              <a:rPr lang="es-ES_tradnl" sz="1200" b="1" dirty="0" err="1">
                <a:solidFill>
                  <a:srgbClr val="99FF33"/>
                </a:solidFill>
              </a:rPr>
              <a:t>Bereiter</a:t>
            </a:r>
            <a:r>
              <a:rPr lang="es-ES_tradnl" sz="1200" b="1" dirty="0">
                <a:solidFill>
                  <a:srgbClr val="99FF33"/>
                </a:solidFill>
              </a:rPr>
              <a:t>, T. </a:t>
            </a:r>
            <a:r>
              <a:rPr lang="es-ES_tradnl" sz="1200" b="1" dirty="0" err="1">
                <a:solidFill>
                  <a:srgbClr val="99FF33"/>
                </a:solidFill>
              </a:rPr>
              <a:t>Blunier</a:t>
            </a:r>
            <a:r>
              <a:rPr lang="es-ES_tradnl" sz="1200" b="1" dirty="0">
                <a:solidFill>
                  <a:srgbClr val="99FF33"/>
                </a:solidFill>
              </a:rPr>
              <a:t>, J.-M. </a:t>
            </a:r>
            <a:r>
              <a:rPr lang="es-ES_tradnl" sz="1200" b="1" dirty="0" err="1">
                <a:solidFill>
                  <a:srgbClr val="99FF33"/>
                </a:solidFill>
              </a:rPr>
              <a:t>Barnola</a:t>
            </a:r>
            <a:r>
              <a:rPr lang="es-ES_tradnl" sz="1200" b="1" dirty="0">
                <a:solidFill>
                  <a:srgbClr val="99FF33"/>
                </a:solidFill>
              </a:rPr>
              <a:t>, U. </a:t>
            </a:r>
            <a:r>
              <a:rPr lang="es-ES_tradnl" sz="1200" b="1" dirty="0" err="1">
                <a:solidFill>
                  <a:srgbClr val="99FF33"/>
                </a:solidFill>
              </a:rPr>
              <a:t>Siegenthaler</a:t>
            </a:r>
            <a:r>
              <a:rPr lang="es-ES_tradnl" sz="1200" b="1" dirty="0">
                <a:solidFill>
                  <a:srgbClr val="99FF33"/>
                </a:solidFill>
              </a:rPr>
              <a:t>, D. </a:t>
            </a:r>
            <a:r>
              <a:rPr lang="es-ES_tradnl" sz="1200" b="1" dirty="0" err="1">
                <a:solidFill>
                  <a:srgbClr val="99FF33"/>
                </a:solidFill>
              </a:rPr>
              <a:t>Raynaud</a:t>
            </a:r>
            <a:r>
              <a:rPr lang="es-ES_tradnl" sz="1200" b="1" dirty="0">
                <a:solidFill>
                  <a:srgbClr val="99FF33"/>
                </a:solidFill>
              </a:rPr>
              <a:t>, J. </a:t>
            </a:r>
            <a:r>
              <a:rPr lang="es-ES_tradnl" sz="1200" b="1" dirty="0" err="1">
                <a:solidFill>
                  <a:srgbClr val="99FF33"/>
                </a:solidFill>
              </a:rPr>
              <a:t>Jouzel</a:t>
            </a:r>
            <a:r>
              <a:rPr lang="es-ES_tradnl" sz="1200" b="1" dirty="0">
                <a:solidFill>
                  <a:srgbClr val="99FF33"/>
                </a:solidFill>
              </a:rPr>
              <a:t>, H. Fischer, K. </a:t>
            </a:r>
            <a:r>
              <a:rPr lang="es-ES_tradnl" sz="1200" b="1" dirty="0" err="1">
                <a:solidFill>
                  <a:srgbClr val="99FF33"/>
                </a:solidFill>
              </a:rPr>
              <a:t>Kawamura</a:t>
            </a:r>
            <a:r>
              <a:rPr lang="es-ES_tradnl" sz="1200" b="1" dirty="0">
                <a:solidFill>
                  <a:srgbClr val="99FF33"/>
                </a:solidFill>
              </a:rPr>
              <a:t>, and T.F. </a:t>
            </a:r>
            <a:r>
              <a:rPr lang="es-ES_tradnl" sz="1200" b="1" dirty="0" err="1">
                <a:solidFill>
                  <a:srgbClr val="99FF33"/>
                </a:solidFill>
              </a:rPr>
              <a:t>Stocker</a:t>
            </a:r>
            <a:r>
              <a:rPr lang="es-ES_tradnl" sz="1200" b="1" dirty="0">
                <a:solidFill>
                  <a:srgbClr val="99FF33"/>
                </a:solidFill>
              </a:rPr>
              <a:t>, </a:t>
            </a:r>
            <a:r>
              <a:rPr lang="es-ES_tradnl" sz="1200" b="1" dirty="0" err="1">
                <a:solidFill>
                  <a:srgbClr val="99FF33"/>
                </a:solidFill>
              </a:rPr>
              <a:t>Nature</a:t>
            </a:r>
            <a:r>
              <a:rPr lang="es-ES_tradnl" sz="1200" b="1" dirty="0">
                <a:solidFill>
                  <a:srgbClr val="99FF33"/>
                </a:solidFill>
              </a:rPr>
              <a:t>. 15 </a:t>
            </a:r>
            <a:r>
              <a:rPr lang="es-ES_tradnl" sz="1200" b="1" dirty="0" err="1">
                <a:solidFill>
                  <a:srgbClr val="99FF33"/>
                </a:solidFill>
              </a:rPr>
              <a:t>mai</a:t>
            </a:r>
            <a:r>
              <a:rPr lang="es-ES_tradnl" sz="1200" b="1" dirty="0">
                <a:solidFill>
                  <a:srgbClr val="99FF33"/>
                </a:solidFill>
              </a:rPr>
              <a:t> 2008.</a:t>
            </a:r>
          </a:p>
          <a:p>
            <a:pPr eaLnBrk="0" hangingPunct="0">
              <a:spcBef>
                <a:spcPct val="20000"/>
              </a:spcBef>
              <a:buFont typeface="Times" pitchFamily="18" charset="0"/>
              <a:buNone/>
            </a:pPr>
            <a:r>
              <a:rPr lang="es-ES_tradnl" sz="1200" b="1" dirty="0">
                <a:solidFill>
                  <a:srgbClr val="99FF33"/>
                </a:solidFill>
              </a:rPr>
              <a:t>Orbital and </a:t>
            </a:r>
            <a:r>
              <a:rPr lang="es-ES_tradnl" sz="1200" b="1" dirty="0" err="1">
                <a:solidFill>
                  <a:srgbClr val="99FF33"/>
                </a:solidFill>
              </a:rPr>
              <a:t>millennial-scale</a:t>
            </a:r>
            <a:r>
              <a:rPr lang="es-ES_tradnl" sz="1200" b="1" dirty="0">
                <a:solidFill>
                  <a:srgbClr val="99FF33"/>
                </a:solidFill>
              </a:rPr>
              <a:t> </a:t>
            </a:r>
            <a:r>
              <a:rPr lang="es-ES_tradnl" sz="1200" b="1" dirty="0" err="1">
                <a:solidFill>
                  <a:srgbClr val="99FF33"/>
                </a:solidFill>
              </a:rPr>
              <a:t>features</a:t>
            </a:r>
            <a:r>
              <a:rPr lang="es-ES_tradnl" sz="1200" b="1" dirty="0">
                <a:solidFill>
                  <a:srgbClr val="99FF33"/>
                </a:solidFill>
              </a:rPr>
              <a:t> of </a:t>
            </a:r>
            <a:r>
              <a:rPr lang="es-ES_tradnl" sz="1200" b="1" dirty="0" err="1">
                <a:solidFill>
                  <a:srgbClr val="99FF33"/>
                </a:solidFill>
              </a:rPr>
              <a:t>atmospheric</a:t>
            </a:r>
            <a:r>
              <a:rPr lang="es-ES_tradnl" sz="1200" b="1" dirty="0">
                <a:solidFill>
                  <a:srgbClr val="99FF33"/>
                </a:solidFill>
              </a:rPr>
              <a:t> CH4 </a:t>
            </a:r>
            <a:r>
              <a:rPr lang="es-ES_tradnl" sz="1200" b="1" dirty="0" err="1">
                <a:solidFill>
                  <a:srgbClr val="99FF33"/>
                </a:solidFill>
              </a:rPr>
              <a:t>over</a:t>
            </a:r>
            <a:r>
              <a:rPr lang="es-ES_tradnl" sz="1200" b="1" dirty="0">
                <a:solidFill>
                  <a:srgbClr val="99FF33"/>
                </a:solidFill>
              </a:rPr>
              <a:t> </a:t>
            </a:r>
            <a:r>
              <a:rPr lang="es-ES_tradnl" sz="1200" b="1" dirty="0" err="1">
                <a:solidFill>
                  <a:srgbClr val="99FF33"/>
                </a:solidFill>
              </a:rPr>
              <a:t>the</a:t>
            </a:r>
            <a:r>
              <a:rPr lang="es-ES_tradnl" sz="1200" b="1" dirty="0">
                <a:solidFill>
                  <a:srgbClr val="99FF33"/>
                </a:solidFill>
              </a:rPr>
              <a:t> </a:t>
            </a:r>
            <a:r>
              <a:rPr lang="es-ES_tradnl" sz="1200" b="1" dirty="0" err="1">
                <a:solidFill>
                  <a:srgbClr val="99FF33"/>
                </a:solidFill>
              </a:rPr>
              <a:t>last</a:t>
            </a:r>
            <a:r>
              <a:rPr lang="es-ES_tradnl" sz="1200" b="1" dirty="0">
                <a:solidFill>
                  <a:srgbClr val="99FF33"/>
                </a:solidFill>
              </a:rPr>
              <a:t> 800,000 </a:t>
            </a:r>
            <a:r>
              <a:rPr lang="es-ES_tradnl" sz="1200" b="1" dirty="0" err="1">
                <a:solidFill>
                  <a:srgbClr val="99FF33"/>
                </a:solidFill>
              </a:rPr>
              <a:t>years</a:t>
            </a:r>
            <a:r>
              <a:rPr lang="es-ES_tradnl" sz="1200" b="1" dirty="0">
                <a:solidFill>
                  <a:srgbClr val="99FF33"/>
                </a:solidFill>
              </a:rPr>
              <a:t>,</a:t>
            </a:r>
            <a:br>
              <a:rPr lang="es-ES_tradnl" sz="1200" b="1" dirty="0">
                <a:solidFill>
                  <a:srgbClr val="99FF33"/>
                </a:solidFill>
              </a:rPr>
            </a:br>
            <a:r>
              <a:rPr lang="es-ES_tradnl" sz="1200" b="1" dirty="0" err="1">
                <a:solidFill>
                  <a:srgbClr val="99FF33"/>
                </a:solidFill>
              </a:rPr>
              <a:t>Loulergue</a:t>
            </a:r>
            <a:r>
              <a:rPr lang="es-ES_tradnl" sz="1200" b="1" dirty="0">
                <a:solidFill>
                  <a:srgbClr val="99FF33"/>
                </a:solidFill>
              </a:rPr>
              <a:t>, L., A. </a:t>
            </a:r>
            <a:r>
              <a:rPr lang="es-ES_tradnl" sz="1200" b="1" dirty="0" err="1">
                <a:solidFill>
                  <a:srgbClr val="99FF33"/>
                </a:solidFill>
              </a:rPr>
              <a:t>Schilt</a:t>
            </a:r>
            <a:r>
              <a:rPr lang="es-ES_tradnl" sz="1200" b="1" dirty="0">
                <a:solidFill>
                  <a:srgbClr val="99FF33"/>
                </a:solidFill>
              </a:rPr>
              <a:t>, R. </a:t>
            </a:r>
            <a:r>
              <a:rPr lang="es-ES_tradnl" sz="1200" b="1" dirty="0" err="1">
                <a:solidFill>
                  <a:srgbClr val="99FF33"/>
                </a:solidFill>
              </a:rPr>
              <a:t>Spahni</a:t>
            </a:r>
            <a:r>
              <a:rPr lang="es-ES_tradnl" sz="1200" b="1" dirty="0">
                <a:solidFill>
                  <a:srgbClr val="99FF33"/>
                </a:solidFill>
              </a:rPr>
              <a:t>, V. </a:t>
            </a:r>
            <a:r>
              <a:rPr lang="es-ES_tradnl" sz="1200" b="1" dirty="0" err="1">
                <a:solidFill>
                  <a:srgbClr val="99FF33"/>
                </a:solidFill>
              </a:rPr>
              <a:t>Masson-Delmotte</a:t>
            </a:r>
            <a:r>
              <a:rPr lang="es-ES_tradnl" sz="1200" b="1" dirty="0">
                <a:solidFill>
                  <a:srgbClr val="99FF33"/>
                </a:solidFill>
              </a:rPr>
              <a:t>, T. </a:t>
            </a:r>
            <a:r>
              <a:rPr lang="es-ES_tradnl" sz="1200" b="1" dirty="0" err="1">
                <a:solidFill>
                  <a:srgbClr val="99FF33"/>
                </a:solidFill>
              </a:rPr>
              <a:t>Blunier</a:t>
            </a:r>
            <a:r>
              <a:rPr lang="es-ES_tradnl" sz="1200" b="1" dirty="0">
                <a:solidFill>
                  <a:srgbClr val="99FF33"/>
                </a:solidFill>
              </a:rPr>
              <a:t>, B. </a:t>
            </a:r>
            <a:r>
              <a:rPr lang="es-ES_tradnl" sz="1200" b="1" dirty="0" err="1">
                <a:solidFill>
                  <a:srgbClr val="99FF33"/>
                </a:solidFill>
              </a:rPr>
              <a:t>Lemieux</a:t>
            </a:r>
            <a:r>
              <a:rPr lang="es-ES_tradnl" sz="1200" b="1" dirty="0">
                <a:solidFill>
                  <a:srgbClr val="99FF33"/>
                </a:solidFill>
              </a:rPr>
              <a:t>, J.-M. </a:t>
            </a:r>
            <a:r>
              <a:rPr lang="es-ES_tradnl" sz="1200" b="1" dirty="0" err="1">
                <a:solidFill>
                  <a:srgbClr val="99FF33"/>
                </a:solidFill>
              </a:rPr>
              <a:t>Barnola</a:t>
            </a:r>
            <a:r>
              <a:rPr lang="es-ES_tradnl" sz="1200" b="1" dirty="0">
                <a:solidFill>
                  <a:srgbClr val="99FF33"/>
                </a:solidFill>
              </a:rPr>
              <a:t>, D. </a:t>
            </a:r>
            <a:r>
              <a:rPr lang="es-ES_tradnl" sz="1200" b="1" dirty="0" err="1">
                <a:solidFill>
                  <a:srgbClr val="99FF33"/>
                </a:solidFill>
              </a:rPr>
              <a:t>Raynaud</a:t>
            </a:r>
            <a:r>
              <a:rPr lang="es-ES_tradnl" sz="1200" b="1" dirty="0">
                <a:solidFill>
                  <a:srgbClr val="99FF33"/>
                </a:solidFill>
              </a:rPr>
              <a:t>, T.F. </a:t>
            </a:r>
            <a:r>
              <a:rPr lang="es-ES_tradnl" sz="1200" b="1" dirty="0" err="1">
                <a:solidFill>
                  <a:srgbClr val="99FF33"/>
                </a:solidFill>
              </a:rPr>
              <a:t>Stocker</a:t>
            </a:r>
            <a:r>
              <a:rPr lang="es-ES_tradnl" sz="1200" b="1" dirty="0">
                <a:solidFill>
                  <a:srgbClr val="99FF33"/>
                </a:solidFill>
              </a:rPr>
              <a:t>, and J. </a:t>
            </a:r>
            <a:r>
              <a:rPr lang="es-ES_tradnl" sz="1200" b="1" dirty="0" err="1">
                <a:solidFill>
                  <a:srgbClr val="99FF33"/>
                </a:solidFill>
              </a:rPr>
              <a:t>Chappellaz</a:t>
            </a:r>
            <a:r>
              <a:rPr lang="es-ES_tradnl" sz="1200" b="1" dirty="0">
                <a:solidFill>
                  <a:srgbClr val="99FF33"/>
                </a:solidFill>
              </a:rPr>
              <a:t>, </a:t>
            </a:r>
            <a:r>
              <a:rPr lang="es-ES_tradnl" sz="1200" b="1" dirty="0" err="1">
                <a:solidFill>
                  <a:srgbClr val="99FF33"/>
                </a:solidFill>
              </a:rPr>
              <a:t>Nature</a:t>
            </a:r>
            <a:r>
              <a:rPr lang="es-ES_tradnl" sz="1200" b="1" dirty="0">
                <a:solidFill>
                  <a:srgbClr val="99FF33"/>
                </a:solidFill>
              </a:rPr>
              <a:t>. 15 </a:t>
            </a:r>
            <a:r>
              <a:rPr lang="es-ES_tradnl" sz="1200" b="1" dirty="0" err="1">
                <a:solidFill>
                  <a:srgbClr val="99FF33"/>
                </a:solidFill>
              </a:rPr>
              <a:t>mai</a:t>
            </a:r>
            <a:r>
              <a:rPr lang="es-ES_tradnl" sz="1200" b="1" dirty="0">
                <a:solidFill>
                  <a:srgbClr val="99FF33"/>
                </a:solidFill>
              </a:rPr>
              <a:t> 2008.</a:t>
            </a:r>
          </a:p>
        </p:txBody>
      </p:sp>
    </p:spTree>
    <p:extLst>
      <p:ext uri="{BB962C8B-B14F-4D97-AF65-F5344CB8AC3E}">
        <p14:creationId xmlns:p14="http://schemas.microsoft.com/office/powerpoint/2010/main" val="829524609"/>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Imagen 4"/>
          <p:cNvPicPr>
            <a:picLocks noChangeAspect="1" noChangeArrowheads="1"/>
          </p:cNvPicPr>
          <p:nvPr/>
        </p:nvPicPr>
        <p:blipFill>
          <a:blip r:embed="rId2" cstate="print"/>
          <a:srcRect/>
          <a:stretch>
            <a:fillRect/>
          </a:stretch>
        </p:blipFill>
        <p:spPr bwMode="auto">
          <a:xfrm>
            <a:off x="235975" y="28620"/>
            <a:ext cx="8748464" cy="6465048"/>
          </a:xfrm>
          <a:prstGeom prst="rect">
            <a:avLst/>
          </a:prstGeom>
          <a:noFill/>
          <a:ln w="9525">
            <a:noFill/>
            <a:miter lim="800000"/>
            <a:headEnd/>
            <a:tailEnd/>
          </a:ln>
        </p:spPr>
      </p:pic>
    </p:spTree>
    <p:extLst>
      <p:ext uri="{BB962C8B-B14F-4D97-AF65-F5344CB8AC3E}">
        <p14:creationId xmlns:p14="http://schemas.microsoft.com/office/powerpoint/2010/main" val="2108731574"/>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Tx/>
          <a:buSzTx/>
          <a:buFont typeface="Times" pitchFamily="18" charset="0"/>
          <a:buChar char="•"/>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Tx/>
          <a:buSzTx/>
          <a:buFont typeface="Times" pitchFamily="18" charset="0"/>
          <a:buChar char="•"/>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1181</TotalTime>
  <Words>3811</Words>
  <Application>Microsoft Macintosh PowerPoint</Application>
  <PresentationFormat>Presentación en pantalla (4:3)</PresentationFormat>
  <Paragraphs>527</Paragraphs>
  <Slides>65</Slides>
  <Notes>14</Notes>
  <HiddenSlides>0</HiddenSlides>
  <MMClips>0</MMClips>
  <ScaleCrop>false</ScaleCrop>
  <HeadingPairs>
    <vt:vector size="6" baseType="variant">
      <vt:variant>
        <vt:lpstr>Tema</vt:lpstr>
      </vt:variant>
      <vt:variant>
        <vt:i4>1</vt:i4>
      </vt:variant>
      <vt:variant>
        <vt:lpstr>Servidores OLE incrustados</vt:lpstr>
      </vt:variant>
      <vt:variant>
        <vt:i4>4</vt:i4>
      </vt:variant>
      <vt:variant>
        <vt:lpstr>Títulos de diapositiva</vt:lpstr>
      </vt:variant>
      <vt:variant>
        <vt:i4>65</vt:i4>
      </vt:variant>
    </vt:vector>
  </HeadingPairs>
  <TitlesOfParts>
    <vt:vector size="70" baseType="lpstr">
      <vt:lpstr>Default Design</vt:lpstr>
      <vt:lpstr>Imagen</vt:lpstr>
      <vt:lpstr>Documento</vt:lpstr>
      <vt:lpstr>Ecuación</vt:lpstr>
      <vt:lpstr>EcuaciÛn</vt:lpstr>
      <vt:lpstr>Presentación de PowerPoint</vt:lpstr>
      <vt:lpstr>- Clima y Cambio Climático - Simulación del clima - Proyecciones climáticas: escenarios - Impactos del Cambio Climático - ¿Cómo se pueden reducir los impactos? </vt:lpstr>
      <vt:lpstr>Clima y Cambio Climático  </vt:lpstr>
      <vt:lpstr>Presentación de PowerPoint</vt:lpstr>
      <vt:lpstr>Presentación de PowerPoint</vt:lpstr>
      <vt:lpstr>Presentación de PowerPoint</vt:lpstr>
      <vt:lpstr>Presentación de PowerPoint</vt:lpstr>
      <vt:lpstr>Presentación de PowerPoint</vt:lpstr>
      <vt:lpstr>Presentación de PowerPoint</vt:lpstr>
      <vt:lpstr>Observaciones directas del Cambio Climático reciente</vt:lpstr>
      <vt:lpstr>Observaciones directas del Cambio Climático reciente</vt:lpstr>
      <vt:lpstr>Presentación de PowerPoint</vt:lpstr>
      <vt:lpstr>Presentación de PowerPoint</vt:lpstr>
      <vt:lpstr>Presentación de PowerPoint</vt:lpstr>
      <vt:lpstr>Otros cambios en el Ártico y en superficies heladas </vt:lpstr>
      <vt:lpstr>Otros cambios en situaciones extremas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Simulación del clima </vt:lpstr>
      <vt:lpstr>¿Lo sabemos todo acerca del Sistema Climático?</vt:lpstr>
      <vt:lpstr>¿Se puede reproducir el clima? ¿cómo?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Diferencia entre las simulaciones del tiempo y del clima  </vt:lpstr>
      <vt:lpstr>Presentación de PowerPoint</vt:lpstr>
      <vt:lpstr>Presentación de PowerPoint</vt:lpstr>
      <vt:lpstr>Presentación de PowerPoint</vt:lpstr>
      <vt:lpstr>Proyecciones climáticas: escenarios  </vt:lpstr>
      <vt:lpstr>Presentación de PowerPoint</vt:lpstr>
      <vt:lpstr>Presentación de PowerPoint</vt:lpstr>
      <vt:lpstr>Presentación de PowerPoint</vt:lpstr>
      <vt:lpstr>Proyecciones de Cambios Futuros de Clima</vt:lpstr>
      <vt:lpstr>Proyecciones de Cambios Futuros de Clima</vt:lpstr>
      <vt:lpstr>Presentación de PowerPoint</vt:lpstr>
      <vt:lpstr>Presentación de PowerPoint</vt:lpstr>
      <vt:lpstr>Presentación de PowerPoint</vt:lpstr>
      <vt:lpstr>Impactos del Cambio Climático </vt:lpstr>
      <vt:lpstr>Presentación de PowerPoint</vt:lpstr>
      <vt:lpstr>Presentación de PowerPoint</vt:lpstr>
      <vt:lpstr>Presentación de PowerPoint</vt:lpstr>
      <vt:lpstr>Presentación de PowerPoint</vt:lpstr>
      <vt:lpstr>Presentación de PowerPoint</vt:lpstr>
      <vt:lpstr>Presentación de PowerPoint</vt:lpstr>
      <vt:lpstr>Proyección de riesgos por efecto del CC sobre ecosistemas</vt:lpstr>
      <vt:lpstr>¿Cómo se pueden reducir los impactos? </vt:lpstr>
      <vt:lpstr>Enfrentarse al Cambio Climático</vt:lpstr>
      <vt:lpstr>- Clima y Cambio Climático - Simulación del clima - Proyecciones climáticas: escenarios - Impactos del Cambio Climático - ¿Cómo se pueden reducir los impactos? </vt:lpstr>
      <vt:lpstr>Presentación de PowerPoint</vt:lpstr>
    </vt:vector>
  </TitlesOfParts>
  <Company>UIB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Alonso Oroza</dc:creator>
  <cp:lastModifiedBy>Sergio Alonso Oroza</cp:lastModifiedBy>
  <cp:revision>22</cp:revision>
  <dcterms:created xsi:type="dcterms:W3CDTF">2013-06-30T11:36:59Z</dcterms:created>
  <dcterms:modified xsi:type="dcterms:W3CDTF">2013-07-03T17:04:34Z</dcterms:modified>
</cp:coreProperties>
</file>